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60" r:id="rId1"/>
  </p:sldMasterIdLst>
  <p:sldIdLst>
    <p:sldId id="256" r:id="rId2"/>
    <p:sldId id="258" r:id="rId3"/>
  </p:sldIdLst>
  <p:sldSz cx="12179300" cy="9134475" type="ledger"/>
  <p:notesSz cx="6858000" cy="9144000"/>
  <p:embeddedFontLst>
    <p:embeddedFont>
      <p:font typeface="xkcd" pitchFamily="50" charset="0"/>
      <p:regular r:id="rId4"/>
    </p:embeddedFont>
    <p:embeddedFont>
      <p:font typeface="Fantasque Sans Mono" panose="020B0509020204030204" pitchFamily="49" charset="0"/>
      <p:regular r:id="rId5"/>
      <p:bold r:id="rId6"/>
      <p:italic r:id="rId7"/>
      <p:boldItalic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B9B"/>
    <a:srgbClr val="FF6699"/>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660"/>
  </p:normalViewPr>
  <p:slideViewPr>
    <p:cSldViewPr snapToGrid="0">
      <p:cViewPr varScale="1">
        <p:scale>
          <a:sx n="82" d="100"/>
          <a:sy n="82" d="100"/>
        </p:scale>
        <p:origin x="17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slide" Target="slides/slide2.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448" y="1494925"/>
            <a:ext cx="10352405" cy="3180151"/>
          </a:xfrm>
        </p:spPr>
        <p:txBody>
          <a:bodyPr anchor="b"/>
          <a:lstStyle>
            <a:lvl1pPr algn="ctr">
              <a:defRPr sz="7991"/>
            </a:lvl1pPr>
          </a:lstStyle>
          <a:p>
            <a:r>
              <a:rPr lang="en-US" smtClean="0"/>
              <a:t>Click to edit Master title style</a:t>
            </a:r>
            <a:endParaRPr lang="en-US" dirty="0"/>
          </a:p>
        </p:txBody>
      </p:sp>
      <p:sp>
        <p:nvSpPr>
          <p:cNvPr id="3" name="Subtitle 2"/>
          <p:cNvSpPr>
            <a:spLocks noGrp="1"/>
          </p:cNvSpPr>
          <p:nvPr>
            <p:ph type="subTitle" idx="1"/>
          </p:nvPr>
        </p:nvSpPr>
        <p:spPr>
          <a:xfrm>
            <a:off x="1522413" y="4797715"/>
            <a:ext cx="9134475" cy="2205383"/>
          </a:xfrm>
        </p:spPr>
        <p:txBody>
          <a:bodyPr/>
          <a:lstStyle>
            <a:lvl1pPr marL="0" indent="0" algn="ctr">
              <a:buNone/>
              <a:defRPr sz="3197"/>
            </a:lvl1pPr>
            <a:lvl2pPr marL="608945" indent="0" algn="ctr">
              <a:buNone/>
              <a:defRPr sz="2664"/>
            </a:lvl2pPr>
            <a:lvl3pPr marL="1217889" indent="0" algn="ctr">
              <a:buNone/>
              <a:defRPr sz="2397"/>
            </a:lvl3pPr>
            <a:lvl4pPr marL="1826834" indent="0" algn="ctr">
              <a:buNone/>
              <a:defRPr sz="2131"/>
            </a:lvl4pPr>
            <a:lvl5pPr marL="2435779" indent="0" algn="ctr">
              <a:buNone/>
              <a:defRPr sz="2131"/>
            </a:lvl5pPr>
            <a:lvl6pPr marL="3044723" indent="0" algn="ctr">
              <a:buNone/>
              <a:defRPr sz="2131"/>
            </a:lvl6pPr>
            <a:lvl7pPr marL="3653668" indent="0" algn="ctr">
              <a:buNone/>
              <a:defRPr sz="2131"/>
            </a:lvl7pPr>
            <a:lvl8pPr marL="4262613" indent="0" algn="ctr">
              <a:buNone/>
              <a:defRPr sz="2131"/>
            </a:lvl8pPr>
            <a:lvl9pPr marL="4871557" indent="0" algn="ctr">
              <a:buNone/>
              <a:defRPr sz="2131"/>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93A47E-1901-4261-A530-051E544533F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2337038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93A47E-1901-4261-A530-051E544533F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2947368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5812" y="486326"/>
            <a:ext cx="2626162" cy="774104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328" y="486326"/>
            <a:ext cx="7726243" cy="77410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93A47E-1901-4261-A530-051E544533F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157624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93A47E-1901-4261-A530-051E544533F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258496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984" y="2277278"/>
            <a:ext cx="10504646" cy="3799687"/>
          </a:xfrm>
        </p:spPr>
        <p:txBody>
          <a:bodyPr anchor="b"/>
          <a:lstStyle>
            <a:lvl1pPr>
              <a:defRPr sz="7991"/>
            </a:lvl1pPr>
          </a:lstStyle>
          <a:p>
            <a:r>
              <a:rPr lang="en-US" smtClean="0"/>
              <a:t>Click to edit Master title style</a:t>
            </a:r>
            <a:endParaRPr lang="en-US" dirty="0"/>
          </a:p>
        </p:txBody>
      </p:sp>
      <p:sp>
        <p:nvSpPr>
          <p:cNvPr id="3" name="Text Placeholder 2"/>
          <p:cNvSpPr>
            <a:spLocks noGrp="1"/>
          </p:cNvSpPr>
          <p:nvPr>
            <p:ph type="body" idx="1"/>
          </p:nvPr>
        </p:nvSpPr>
        <p:spPr>
          <a:xfrm>
            <a:off x="830984" y="6112912"/>
            <a:ext cx="10504646" cy="1998166"/>
          </a:xfrm>
        </p:spPr>
        <p:txBody>
          <a:bodyPr/>
          <a:lstStyle>
            <a:lvl1pPr marL="0" indent="0">
              <a:buNone/>
              <a:defRPr sz="3197">
                <a:solidFill>
                  <a:schemeClr val="tx1"/>
                </a:solidFill>
              </a:defRPr>
            </a:lvl1pPr>
            <a:lvl2pPr marL="608945" indent="0">
              <a:buNone/>
              <a:defRPr sz="2664">
                <a:solidFill>
                  <a:schemeClr val="tx1">
                    <a:tint val="75000"/>
                  </a:schemeClr>
                </a:solidFill>
              </a:defRPr>
            </a:lvl2pPr>
            <a:lvl3pPr marL="1217889" indent="0">
              <a:buNone/>
              <a:defRPr sz="2397">
                <a:solidFill>
                  <a:schemeClr val="tx1">
                    <a:tint val="75000"/>
                  </a:schemeClr>
                </a:solidFill>
              </a:defRPr>
            </a:lvl3pPr>
            <a:lvl4pPr marL="1826834" indent="0">
              <a:buNone/>
              <a:defRPr sz="2131">
                <a:solidFill>
                  <a:schemeClr val="tx1">
                    <a:tint val="75000"/>
                  </a:schemeClr>
                </a:solidFill>
              </a:defRPr>
            </a:lvl4pPr>
            <a:lvl5pPr marL="2435779" indent="0">
              <a:buNone/>
              <a:defRPr sz="2131">
                <a:solidFill>
                  <a:schemeClr val="tx1">
                    <a:tint val="75000"/>
                  </a:schemeClr>
                </a:solidFill>
              </a:defRPr>
            </a:lvl5pPr>
            <a:lvl6pPr marL="3044723" indent="0">
              <a:buNone/>
              <a:defRPr sz="2131">
                <a:solidFill>
                  <a:schemeClr val="tx1">
                    <a:tint val="75000"/>
                  </a:schemeClr>
                </a:solidFill>
              </a:defRPr>
            </a:lvl6pPr>
            <a:lvl7pPr marL="3653668" indent="0">
              <a:buNone/>
              <a:defRPr sz="2131">
                <a:solidFill>
                  <a:schemeClr val="tx1">
                    <a:tint val="75000"/>
                  </a:schemeClr>
                </a:solidFill>
              </a:defRPr>
            </a:lvl7pPr>
            <a:lvl8pPr marL="4262613" indent="0">
              <a:buNone/>
              <a:defRPr sz="2131">
                <a:solidFill>
                  <a:schemeClr val="tx1">
                    <a:tint val="75000"/>
                  </a:schemeClr>
                </a:solidFill>
              </a:defRPr>
            </a:lvl8pPr>
            <a:lvl9pPr marL="4871557" indent="0">
              <a:buNone/>
              <a:defRPr sz="213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93A47E-1901-4261-A530-051E544533F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45488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327" y="2431631"/>
            <a:ext cx="5176203" cy="57957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65770" y="2431631"/>
            <a:ext cx="5176203" cy="57957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93A47E-1901-4261-A530-051E544533F6}" type="datetimeFigureOut">
              <a:rPr lang="en-US" smtClean="0"/>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199559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913" y="486328"/>
            <a:ext cx="10504646" cy="17655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8915" y="2239216"/>
            <a:ext cx="5152414"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n-US" smtClean="0"/>
              <a:t>Click to edit Master text styles</a:t>
            </a:r>
          </a:p>
        </p:txBody>
      </p:sp>
      <p:sp>
        <p:nvSpPr>
          <p:cNvPr id="4" name="Content Placeholder 3"/>
          <p:cNvSpPr>
            <a:spLocks noGrp="1"/>
          </p:cNvSpPr>
          <p:nvPr>
            <p:ph sz="half" idx="2"/>
          </p:nvPr>
        </p:nvSpPr>
        <p:spPr>
          <a:xfrm>
            <a:off x="838915" y="3336620"/>
            <a:ext cx="5152414" cy="49076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65771" y="2239216"/>
            <a:ext cx="5177789"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n-US" smtClean="0"/>
              <a:t>Click to edit Master text styles</a:t>
            </a:r>
          </a:p>
        </p:txBody>
      </p:sp>
      <p:sp>
        <p:nvSpPr>
          <p:cNvPr id="6" name="Content Placeholder 5"/>
          <p:cNvSpPr>
            <a:spLocks noGrp="1"/>
          </p:cNvSpPr>
          <p:nvPr>
            <p:ph sz="quarter" idx="4"/>
          </p:nvPr>
        </p:nvSpPr>
        <p:spPr>
          <a:xfrm>
            <a:off x="6165771" y="3336620"/>
            <a:ext cx="5177789" cy="49076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93A47E-1901-4261-A530-051E544533F6}" type="datetimeFigureOut">
              <a:rPr lang="en-US" smtClean="0"/>
              <a:t>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66215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93A47E-1901-4261-A530-051E544533F6}" type="datetimeFigureOut">
              <a:rPr lang="en-US" smtClean="0"/>
              <a:t>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862596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3A47E-1901-4261-A530-051E544533F6}" type="datetimeFigureOut">
              <a:rPr lang="en-US" smtClean="0"/>
              <a:t>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1067069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913" y="608965"/>
            <a:ext cx="3928141" cy="2131378"/>
          </a:xfrm>
        </p:spPr>
        <p:txBody>
          <a:bodyPr anchor="b"/>
          <a:lstStyle>
            <a:lvl1pPr>
              <a:defRPr sz="4262"/>
            </a:lvl1pPr>
          </a:lstStyle>
          <a:p>
            <a:r>
              <a:rPr lang="en-US" smtClean="0"/>
              <a:t>Click to edit Master title style</a:t>
            </a:r>
            <a:endParaRPr lang="en-US" dirty="0"/>
          </a:p>
        </p:txBody>
      </p:sp>
      <p:sp>
        <p:nvSpPr>
          <p:cNvPr id="3" name="Content Placeholder 2"/>
          <p:cNvSpPr>
            <a:spLocks noGrp="1"/>
          </p:cNvSpPr>
          <p:nvPr>
            <p:ph idx="1"/>
          </p:nvPr>
        </p:nvSpPr>
        <p:spPr>
          <a:xfrm>
            <a:off x="5177789" y="1315197"/>
            <a:ext cx="6165771" cy="6491398"/>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8913" y="2740343"/>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3A47E-1901-4261-A530-051E544533F6}" type="datetimeFigureOut">
              <a:rPr lang="en-US" smtClean="0"/>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259383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913" y="608965"/>
            <a:ext cx="3928141" cy="2131378"/>
          </a:xfrm>
        </p:spPr>
        <p:txBody>
          <a:bodyPr anchor="b"/>
          <a:lstStyle>
            <a:lvl1pPr>
              <a:defRPr sz="426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77789" y="1315197"/>
            <a:ext cx="6165771" cy="6491398"/>
          </a:xfrm>
        </p:spPr>
        <p:txBody>
          <a:bodyPr anchor="t"/>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r>
              <a:rPr lang="en-US" smtClean="0"/>
              <a:t>Click icon to add picture</a:t>
            </a:r>
            <a:endParaRPr lang="en-US" dirty="0"/>
          </a:p>
        </p:txBody>
      </p:sp>
      <p:sp>
        <p:nvSpPr>
          <p:cNvPr id="4" name="Text Placeholder 3"/>
          <p:cNvSpPr>
            <a:spLocks noGrp="1"/>
          </p:cNvSpPr>
          <p:nvPr>
            <p:ph type="body" sz="half" idx="2"/>
          </p:nvPr>
        </p:nvSpPr>
        <p:spPr>
          <a:xfrm>
            <a:off x="838913" y="2740343"/>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3A47E-1901-4261-A530-051E544533F6}" type="datetimeFigureOut">
              <a:rPr lang="en-US" smtClean="0"/>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A747A-FC47-42F8-9A5A-8540EDDFBC17}" type="slidenum">
              <a:rPr lang="en-US" smtClean="0"/>
              <a:t>‹#›</a:t>
            </a:fld>
            <a:endParaRPr lang="en-US"/>
          </a:p>
        </p:txBody>
      </p:sp>
    </p:spTree>
    <p:extLst>
      <p:ext uri="{BB962C8B-B14F-4D97-AF65-F5344CB8AC3E}">
        <p14:creationId xmlns:p14="http://schemas.microsoft.com/office/powerpoint/2010/main" val="333927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327" y="486328"/>
            <a:ext cx="10504646" cy="17655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327" y="2431631"/>
            <a:ext cx="10504646" cy="57957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327" y="8466307"/>
            <a:ext cx="2740343"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2E93A47E-1901-4261-A530-051E544533F6}" type="datetimeFigureOut">
              <a:rPr lang="en-US" smtClean="0"/>
              <a:t>12/6/2014</a:t>
            </a:fld>
            <a:endParaRPr lang="en-US"/>
          </a:p>
        </p:txBody>
      </p:sp>
      <p:sp>
        <p:nvSpPr>
          <p:cNvPr id="5" name="Footer Placeholder 4"/>
          <p:cNvSpPr>
            <a:spLocks noGrp="1"/>
          </p:cNvSpPr>
          <p:nvPr>
            <p:ph type="ftr" sz="quarter" idx="3"/>
          </p:nvPr>
        </p:nvSpPr>
        <p:spPr>
          <a:xfrm>
            <a:off x="4034393" y="8466307"/>
            <a:ext cx="4110514"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1630" y="8466307"/>
            <a:ext cx="2740343"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8AEA747A-FC47-42F8-9A5A-8540EDDFBC17}" type="slidenum">
              <a:rPr lang="en-US" smtClean="0"/>
              <a:t>‹#›</a:t>
            </a:fld>
            <a:endParaRPr lang="en-US"/>
          </a:p>
        </p:txBody>
      </p:sp>
    </p:spTree>
    <p:extLst>
      <p:ext uri="{BB962C8B-B14F-4D97-AF65-F5344CB8AC3E}">
        <p14:creationId xmlns:p14="http://schemas.microsoft.com/office/powerpoint/2010/main" val="3424264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a:stCxn id="22" idx="6"/>
          </p:cNvCxnSpPr>
          <p:nvPr/>
        </p:nvCxnSpPr>
        <p:spPr>
          <a:xfrm flipV="1">
            <a:off x="6729482" y="4403169"/>
            <a:ext cx="833074" cy="1"/>
          </a:xfrm>
          <a:prstGeom prst="line">
            <a:avLst/>
          </a:prstGeom>
          <a:ln w="57150">
            <a:solidFill>
              <a:schemeClr val="accent5"/>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607861" y="2462212"/>
            <a:ext cx="976317"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4300" y="133350"/>
            <a:ext cx="3924300" cy="369332"/>
          </a:xfrm>
          <a:prstGeom prst="rect">
            <a:avLst/>
          </a:prstGeom>
          <a:noFill/>
        </p:spPr>
        <p:txBody>
          <a:bodyPr wrap="square" rtlCol="0">
            <a:spAutoFit/>
          </a:bodyPr>
          <a:lstStyle/>
          <a:p>
            <a:r>
              <a:rPr lang="en-US" dirty="0" smtClean="0">
                <a:latin typeface="+mj-lt"/>
              </a:rPr>
              <a:t>Using Git for Revision Control</a:t>
            </a:r>
          </a:p>
        </p:txBody>
      </p:sp>
      <p:sp>
        <p:nvSpPr>
          <p:cNvPr id="6" name="TextBox 5"/>
          <p:cNvSpPr txBox="1"/>
          <p:nvPr/>
        </p:nvSpPr>
        <p:spPr>
          <a:xfrm>
            <a:off x="114300" y="639842"/>
            <a:ext cx="3657600" cy="8494633"/>
          </a:xfrm>
          <a:prstGeom prst="rect">
            <a:avLst/>
          </a:prstGeom>
          <a:noFill/>
        </p:spPr>
        <p:txBody>
          <a:bodyPr wrap="square" rtlCol="0">
            <a:spAutoFit/>
          </a:bodyPr>
          <a:lstStyle/>
          <a:p>
            <a:r>
              <a:rPr lang="en-US" sz="1200" dirty="0" smtClean="0">
                <a:latin typeface="+mj-lt"/>
              </a:rPr>
              <a:t>Introduction</a:t>
            </a:r>
          </a:p>
          <a:p>
            <a:endParaRPr lang="en-US" sz="1200" dirty="0" smtClean="0">
              <a:latin typeface="+mj-lt"/>
            </a:endParaRPr>
          </a:p>
          <a:p>
            <a:pPr algn="just"/>
            <a:r>
              <a:rPr lang="en-US" sz="1100" dirty="0" smtClean="0"/>
              <a:t>Git is a distributed revision control system. Its purpose is to provide a structured way to track changes to files as well as manage contributions from many collaborators.</a:t>
            </a:r>
            <a:endParaRPr lang="en-US" sz="1100" dirty="0" smtClean="0">
              <a:latin typeface="+mj-lt"/>
            </a:endParaRPr>
          </a:p>
          <a:p>
            <a:endParaRPr lang="en-US" sz="1200" dirty="0" smtClean="0">
              <a:latin typeface="+mj-lt"/>
            </a:endParaRPr>
          </a:p>
          <a:p>
            <a:r>
              <a:rPr lang="en-US" sz="1200" dirty="0" smtClean="0">
                <a:latin typeface="+mj-lt"/>
              </a:rPr>
              <a:t>The Nouns of Git</a:t>
            </a:r>
          </a:p>
          <a:p>
            <a:endParaRPr lang="en-US" sz="1200" dirty="0" smtClean="0">
              <a:latin typeface="+mj-lt"/>
            </a:endParaRPr>
          </a:p>
          <a:p>
            <a:pPr algn="just"/>
            <a:r>
              <a:rPr lang="en-US" sz="1100" b="1" dirty="0" smtClean="0"/>
              <a:t>Repository</a:t>
            </a:r>
            <a:r>
              <a:rPr lang="en-US" sz="1100" dirty="0" smtClean="0"/>
              <a:t>  Revision-controlled directory. Inside a "repo", the hidden .</a:t>
            </a:r>
            <a:r>
              <a:rPr lang="en-US" sz="1100" dirty="0" err="1" smtClean="0"/>
              <a:t>git</a:t>
            </a:r>
            <a:r>
              <a:rPr lang="en-US" sz="1100" dirty="0" smtClean="0"/>
              <a:t> folder contains metadata about the project, its upstream source, and all the changes that have been made to it. The distinction between Git and centralized revision control systems is that each developer uses Git to make a local copy of the "remote" (upstream or official repo), makes their changes, and then records them using commits. Synchronization between the remote and everyone's local copy allows each developer's changes to propagate to their peers.</a:t>
            </a:r>
          </a:p>
          <a:p>
            <a:endParaRPr lang="en-US" sz="1200" dirty="0" smtClean="0"/>
          </a:p>
          <a:p>
            <a:pPr algn="just"/>
            <a:r>
              <a:rPr lang="en-US" sz="1100" b="1" dirty="0" smtClean="0"/>
              <a:t>Commit</a:t>
            </a:r>
            <a:r>
              <a:rPr lang="en-US" sz="1100" dirty="0" smtClean="0"/>
              <a:t>  The fundamental unit of a revision control system. A snapshot of a repository at a specific time, annotated with a log entry ("commit message") that describes the changes made since the last commit.</a:t>
            </a:r>
          </a:p>
          <a:p>
            <a:endParaRPr lang="en-US" sz="1200" dirty="0" smtClean="0"/>
          </a:p>
          <a:p>
            <a:pPr algn="just"/>
            <a:r>
              <a:rPr lang="en-US" sz="1100" b="1" dirty="0" smtClean="0"/>
              <a:t>Branch  </a:t>
            </a:r>
            <a:r>
              <a:rPr lang="en-US" sz="1100" dirty="0" smtClean="0"/>
              <a:t>A timeline or series of commits. The mainline branch is usually called the "master" or "trunk." Branches can diverge from the trunk, creating an alternate timeline to develop a new feature without touching the stable code. These changes can later be merged into the main branch.</a:t>
            </a:r>
          </a:p>
          <a:p>
            <a:pPr algn="just"/>
            <a:endParaRPr lang="en-US" sz="1100" dirty="0"/>
          </a:p>
          <a:p>
            <a:pPr algn="just"/>
            <a:r>
              <a:rPr lang="en-US" sz="1100" b="1" dirty="0" smtClean="0"/>
              <a:t>Workspace   </a:t>
            </a:r>
            <a:r>
              <a:rPr lang="en-US" sz="1100" dirty="0" smtClean="0"/>
              <a:t>The project’s working directory. The files in the workspace reflect the state of the current branch as of the last commit, plus any changes since then. Untracked files are not associated with a particular branch, and show up in all of them.</a:t>
            </a:r>
          </a:p>
          <a:p>
            <a:pPr algn="just"/>
            <a:endParaRPr lang="en-US" sz="1100" dirty="0"/>
          </a:p>
          <a:p>
            <a:pPr algn="just"/>
            <a:r>
              <a:rPr lang="en-US" sz="1100" b="1" dirty="0" smtClean="0"/>
              <a:t>Index  </a:t>
            </a:r>
            <a:r>
              <a:rPr lang="en-US" sz="1100" dirty="0" smtClean="0"/>
              <a:t>Staging area for commits. Adding a file to the index caches its changes and tells Git to snapshot it the next time a commit is made. </a:t>
            </a:r>
            <a:r>
              <a:rPr lang="en-US" sz="1100" i="1" dirty="0" smtClean="0"/>
              <a:t>Changes not staged in the index are not committed</a:t>
            </a:r>
            <a:r>
              <a:rPr lang="en-US" sz="1100" dirty="0" smtClean="0"/>
              <a:t>.</a:t>
            </a:r>
            <a:endParaRPr lang="en-US" sz="1200" dirty="0">
              <a:latin typeface="+mj-lt"/>
            </a:endParaRPr>
          </a:p>
        </p:txBody>
      </p:sp>
      <p:sp>
        <p:nvSpPr>
          <p:cNvPr id="7" name="TextBox 6"/>
          <p:cNvSpPr txBox="1"/>
          <p:nvPr/>
        </p:nvSpPr>
        <p:spPr>
          <a:xfrm>
            <a:off x="10551931" y="8857476"/>
            <a:ext cx="1627369" cy="276999"/>
          </a:xfrm>
          <a:prstGeom prst="rect">
            <a:avLst/>
          </a:prstGeom>
          <a:noFill/>
        </p:spPr>
        <p:txBody>
          <a:bodyPr wrap="none" rtlCol="0">
            <a:spAutoFit/>
          </a:bodyPr>
          <a:lstStyle/>
          <a:p>
            <a:r>
              <a:rPr lang="en-US" sz="1200" dirty="0" smtClean="0">
                <a:solidFill>
                  <a:schemeClr val="accent6">
                    <a:lumMod val="40000"/>
                    <a:lumOff val="60000"/>
                  </a:schemeClr>
                </a:solidFill>
              </a:rPr>
              <a:t>CC-BY Alex Krolick</a:t>
            </a:r>
            <a:endParaRPr lang="en-US" sz="1200" dirty="0">
              <a:solidFill>
                <a:schemeClr val="accent6">
                  <a:lumMod val="40000"/>
                  <a:lumOff val="60000"/>
                </a:schemeClr>
              </a:solidFill>
            </a:endParaRPr>
          </a:p>
        </p:txBody>
      </p:sp>
      <p:cxnSp>
        <p:nvCxnSpPr>
          <p:cNvPr id="9" name="Straight Connector 8"/>
          <p:cNvCxnSpPr/>
          <p:nvPr/>
        </p:nvCxnSpPr>
        <p:spPr>
          <a:xfrm>
            <a:off x="6612628" y="1247775"/>
            <a:ext cx="0" cy="3819525"/>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488803" y="1676400"/>
            <a:ext cx="238125" cy="238125"/>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88801" y="2343150"/>
            <a:ext cx="238125" cy="238125"/>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88802" y="3009900"/>
            <a:ext cx="238125" cy="238125"/>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488800" y="3676650"/>
            <a:ext cx="238125" cy="238125"/>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154852" y="878443"/>
            <a:ext cx="906017" cy="369332"/>
          </a:xfrm>
          <a:prstGeom prst="rect">
            <a:avLst/>
          </a:prstGeom>
          <a:noFill/>
        </p:spPr>
        <p:txBody>
          <a:bodyPr wrap="none" rtlCol="0">
            <a:spAutoFit/>
          </a:bodyPr>
          <a:lstStyle/>
          <a:p>
            <a:r>
              <a:rPr lang="en-US" b="1" dirty="0" smtClean="0"/>
              <a:t>master</a:t>
            </a:r>
            <a:endParaRPr lang="en-US" b="1" dirty="0"/>
          </a:p>
        </p:txBody>
      </p:sp>
      <p:cxnSp>
        <p:nvCxnSpPr>
          <p:cNvPr id="19" name="Straight Connector 18"/>
          <p:cNvCxnSpPr/>
          <p:nvPr/>
        </p:nvCxnSpPr>
        <p:spPr>
          <a:xfrm>
            <a:off x="7584178" y="2462212"/>
            <a:ext cx="0" cy="206002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989323" y="2003703"/>
            <a:ext cx="1146468" cy="369332"/>
          </a:xfrm>
          <a:prstGeom prst="rect">
            <a:avLst/>
          </a:prstGeom>
          <a:noFill/>
        </p:spPr>
        <p:txBody>
          <a:bodyPr wrap="none" rtlCol="0">
            <a:spAutoFit/>
          </a:bodyPr>
          <a:lstStyle/>
          <a:p>
            <a:r>
              <a:rPr lang="en-US" b="1" dirty="0" err="1" smtClean="0"/>
              <a:t>featureA</a:t>
            </a:r>
            <a:endParaRPr lang="en-US" b="1" dirty="0"/>
          </a:p>
        </p:txBody>
      </p:sp>
      <p:sp>
        <p:nvSpPr>
          <p:cNvPr id="21" name="Oval 20"/>
          <p:cNvSpPr/>
          <p:nvPr/>
        </p:nvSpPr>
        <p:spPr>
          <a:xfrm>
            <a:off x="7465116" y="2343150"/>
            <a:ext cx="238125" cy="238125"/>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91357" y="4284107"/>
            <a:ext cx="238125" cy="238125"/>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443494" y="4284107"/>
            <a:ext cx="238125" cy="238125"/>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584178" y="1205508"/>
            <a:ext cx="825867" cy="276999"/>
          </a:xfrm>
          <a:prstGeom prst="rect">
            <a:avLst/>
          </a:prstGeom>
          <a:noFill/>
        </p:spPr>
        <p:txBody>
          <a:bodyPr wrap="none" rtlCol="0">
            <a:spAutoFit/>
          </a:bodyPr>
          <a:lstStyle/>
          <a:p>
            <a:r>
              <a:rPr lang="en-US" sz="1200" i="1" dirty="0" smtClean="0">
                <a:solidFill>
                  <a:srgbClr val="FFC000"/>
                </a:solidFill>
              </a:rPr>
              <a:t>branches</a:t>
            </a:r>
            <a:endParaRPr lang="en-US" sz="1200" i="1" dirty="0">
              <a:solidFill>
                <a:srgbClr val="FFC000"/>
              </a:solidFill>
            </a:endParaRPr>
          </a:p>
        </p:txBody>
      </p:sp>
      <p:cxnSp>
        <p:nvCxnSpPr>
          <p:cNvPr id="31" name="Straight Arrow Connector 30"/>
          <p:cNvCxnSpPr>
            <a:stCxn id="29" idx="1"/>
            <a:endCxn id="20" idx="0"/>
          </p:cNvCxnSpPr>
          <p:nvPr/>
        </p:nvCxnSpPr>
        <p:spPr>
          <a:xfrm flipH="1">
            <a:off x="7562557" y="1344008"/>
            <a:ext cx="21621" cy="659695"/>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9" idx="1"/>
            <a:endCxn id="14" idx="3"/>
          </p:cNvCxnSpPr>
          <p:nvPr/>
        </p:nvCxnSpPr>
        <p:spPr>
          <a:xfrm flipH="1" flipV="1">
            <a:off x="7060869" y="1063109"/>
            <a:ext cx="523309" cy="28089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676838" y="2340932"/>
            <a:ext cx="1069524" cy="261610"/>
          </a:xfrm>
          <a:prstGeom prst="rect">
            <a:avLst/>
          </a:prstGeom>
          <a:noFill/>
        </p:spPr>
        <p:txBody>
          <a:bodyPr wrap="none" rtlCol="0">
            <a:spAutoFit/>
          </a:bodyPr>
          <a:lstStyle/>
          <a:p>
            <a:r>
              <a:rPr lang="en-US" sz="1100" dirty="0" smtClean="0"/>
              <a:t>Add </a:t>
            </a:r>
            <a:r>
              <a:rPr lang="en-US" sz="1100" dirty="0" err="1" smtClean="0"/>
              <a:t>featureA</a:t>
            </a:r>
            <a:endParaRPr lang="en-US" sz="1100" dirty="0"/>
          </a:p>
        </p:txBody>
      </p:sp>
      <p:sp>
        <p:nvSpPr>
          <p:cNvPr id="48" name="TextBox 47"/>
          <p:cNvSpPr txBox="1"/>
          <p:nvPr/>
        </p:nvSpPr>
        <p:spPr>
          <a:xfrm>
            <a:off x="7657474" y="4272364"/>
            <a:ext cx="1585690" cy="261610"/>
          </a:xfrm>
          <a:prstGeom prst="rect">
            <a:avLst/>
          </a:prstGeom>
          <a:noFill/>
        </p:spPr>
        <p:txBody>
          <a:bodyPr wrap="none" rtlCol="0">
            <a:spAutoFit/>
          </a:bodyPr>
          <a:lstStyle/>
          <a:p>
            <a:r>
              <a:rPr lang="en-US" sz="1100" dirty="0" smtClean="0"/>
              <a:t>Fix bug in </a:t>
            </a:r>
            <a:r>
              <a:rPr lang="en-US" sz="1100" dirty="0" err="1" smtClean="0"/>
              <a:t>featureA</a:t>
            </a:r>
            <a:endParaRPr lang="en-US" sz="1100" dirty="0"/>
          </a:p>
        </p:txBody>
      </p:sp>
      <p:sp>
        <p:nvSpPr>
          <p:cNvPr id="49" name="TextBox 48"/>
          <p:cNvSpPr txBox="1"/>
          <p:nvPr/>
        </p:nvSpPr>
        <p:spPr>
          <a:xfrm>
            <a:off x="8719932" y="3109525"/>
            <a:ext cx="745717" cy="276999"/>
          </a:xfrm>
          <a:prstGeom prst="rect">
            <a:avLst/>
          </a:prstGeom>
          <a:noFill/>
        </p:spPr>
        <p:txBody>
          <a:bodyPr wrap="none" rtlCol="0">
            <a:spAutoFit/>
          </a:bodyPr>
          <a:lstStyle/>
          <a:p>
            <a:r>
              <a:rPr lang="en-US" sz="1200" i="1" dirty="0" smtClean="0">
                <a:solidFill>
                  <a:srgbClr val="FFC000"/>
                </a:solidFill>
              </a:rPr>
              <a:t>commits</a:t>
            </a:r>
            <a:endParaRPr lang="en-US" sz="1200" i="1" dirty="0">
              <a:solidFill>
                <a:srgbClr val="FFC000"/>
              </a:solidFill>
            </a:endParaRPr>
          </a:p>
        </p:txBody>
      </p:sp>
      <p:sp>
        <p:nvSpPr>
          <p:cNvPr id="58" name="TextBox 57"/>
          <p:cNvSpPr txBox="1"/>
          <p:nvPr/>
        </p:nvSpPr>
        <p:spPr>
          <a:xfrm>
            <a:off x="5579186" y="3006611"/>
            <a:ext cx="922047" cy="261610"/>
          </a:xfrm>
          <a:prstGeom prst="rect">
            <a:avLst/>
          </a:prstGeom>
          <a:noFill/>
        </p:spPr>
        <p:txBody>
          <a:bodyPr wrap="none" rtlCol="0">
            <a:spAutoFit/>
          </a:bodyPr>
          <a:lstStyle/>
          <a:p>
            <a:r>
              <a:rPr lang="en-US" sz="1100" dirty="0" smtClean="0"/>
              <a:t>Fix bug #1</a:t>
            </a:r>
            <a:endParaRPr lang="en-US" sz="1100" dirty="0"/>
          </a:p>
        </p:txBody>
      </p:sp>
      <p:sp>
        <p:nvSpPr>
          <p:cNvPr id="59" name="TextBox 58"/>
          <p:cNvSpPr txBox="1"/>
          <p:nvPr/>
        </p:nvSpPr>
        <p:spPr>
          <a:xfrm>
            <a:off x="5364588" y="3673361"/>
            <a:ext cx="1143262" cy="261610"/>
          </a:xfrm>
          <a:prstGeom prst="rect">
            <a:avLst/>
          </a:prstGeom>
          <a:noFill/>
        </p:spPr>
        <p:txBody>
          <a:bodyPr wrap="none" rtlCol="0">
            <a:spAutoFit/>
          </a:bodyPr>
          <a:lstStyle/>
          <a:p>
            <a:r>
              <a:rPr lang="en-US" sz="1100" dirty="0" smtClean="0"/>
              <a:t>Add help text</a:t>
            </a:r>
            <a:endParaRPr lang="en-US" sz="1100" dirty="0"/>
          </a:p>
        </p:txBody>
      </p:sp>
      <p:sp>
        <p:nvSpPr>
          <p:cNvPr id="60" name="TextBox 59"/>
          <p:cNvSpPr txBox="1"/>
          <p:nvPr/>
        </p:nvSpPr>
        <p:spPr>
          <a:xfrm>
            <a:off x="5287543" y="1664657"/>
            <a:ext cx="1217000" cy="261610"/>
          </a:xfrm>
          <a:prstGeom prst="rect">
            <a:avLst/>
          </a:prstGeom>
          <a:noFill/>
        </p:spPr>
        <p:txBody>
          <a:bodyPr wrap="none" rtlCol="0">
            <a:spAutoFit/>
          </a:bodyPr>
          <a:lstStyle/>
          <a:p>
            <a:r>
              <a:rPr lang="en-US" sz="1100" dirty="0" smtClean="0"/>
              <a:t>Create project</a:t>
            </a:r>
            <a:endParaRPr lang="en-US" sz="1100" dirty="0"/>
          </a:p>
        </p:txBody>
      </p:sp>
      <p:sp>
        <p:nvSpPr>
          <p:cNvPr id="61" name="TextBox 60"/>
          <p:cNvSpPr txBox="1"/>
          <p:nvPr/>
        </p:nvSpPr>
        <p:spPr>
          <a:xfrm>
            <a:off x="5278734" y="2340932"/>
            <a:ext cx="1217000" cy="261610"/>
          </a:xfrm>
          <a:prstGeom prst="rect">
            <a:avLst/>
          </a:prstGeom>
          <a:noFill/>
        </p:spPr>
        <p:txBody>
          <a:bodyPr wrap="none" rtlCol="0">
            <a:spAutoFit/>
          </a:bodyPr>
          <a:lstStyle/>
          <a:p>
            <a:r>
              <a:rPr lang="en-US" sz="1100" dirty="0" smtClean="0"/>
              <a:t>Add function A</a:t>
            </a:r>
            <a:endParaRPr lang="en-US" sz="1100" dirty="0"/>
          </a:p>
        </p:txBody>
      </p:sp>
      <p:cxnSp>
        <p:nvCxnSpPr>
          <p:cNvPr id="69" name="Straight Arrow Connector 68"/>
          <p:cNvCxnSpPr>
            <a:stCxn id="49" idx="1"/>
            <a:endCxn id="47" idx="2"/>
          </p:cNvCxnSpPr>
          <p:nvPr/>
        </p:nvCxnSpPr>
        <p:spPr>
          <a:xfrm flipH="1" flipV="1">
            <a:off x="8211600" y="2602542"/>
            <a:ext cx="508332" cy="645483"/>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49" idx="1"/>
            <a:endCxn id="48" idx="0"/>
          </p:cNvCxnSpPr>
          <p:nvPr/>
        </p:nvCxnSpPr>
        <p:spPr>
          <a:xfrm flipH="1">
            <a:off x="8450319" y="3248025"/>
            <a:ext cx="269613" cy="102433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296821" y="4284107"/>
            <a:ext cx="1217000" cy="430887"/>
          </a:xfrm>
          <a:prstGeom prst="rect">
            <a:avLst/>
          </a:prstGeom>
          <a:noFill/>
        </p:spPr>
        <p:txBody>
          <a:bodyPr wrap="none" rtlCol="0">
            <a:spAutoFit/>
          </a:bodyPr>
          <a:lstStyle/>
          <a:p>
            <a:r>
              <a:rPr lang="en-US" sz="1100" dirty="0" smtClean="0"/>
              <a:t>Merge </a:t>
            </a:r>
            <a:r>
              <a:rPr lang="en-US" sz="1100" dirty="0" err="1" smtClean="0"/>
              <a:t>featureA</a:t>
            </a:r>
            <a:r>
              <a:rPr lang="en-US" sz="1100" dirty="0"/>
              <a:t/>
            </a:r>
            <a:br>
              <a:rPr lang="en-US" sz="1100" dirty="0"/>
            </a:br>
            <a:r>
              <a:rPr lang="en-US" sz="1100" dirty="0" smtClean="0"/>
              <a:t>into master</a:t>
            </a:r>
            <a:endParaRPr lang="en-US" sz="1100" dirty="0"/>
          </a:p>
        </p:txBody>
      </p:sp>
      <p:grpSp>
        <p:nvGrpSpPr>
          <p:cNvPr id="89" name="Group 88"/>
          <p:cNvGrpSpPr/>
          <p:nvPr/>
        </p:nvGrpSpPr>
        <p:grpSpPr>
          <a:xfrm>
            <a:off x="4784376" y="6136244"/>
            <a:ext cx="794810" cy="666156"/>
            <a:chOff x="5231109" y="5372100"/>
            <a:chExt cx="988716" cy="828675"/>
          </a:xfrm>
        </p:grpSpPr>
        <p:sp>
          <p:nvSpPr>
            <p:cNvPr id="81" name="Rounded Rectangle 80"/>
            <p:cNvSpPr/>
            <p:nvPr/>
          </p:nvSpPr>
          <p:spPr>
            <a:xfrm>
              <a:off x="5231109" y="5476875"/>
              <a:ext cx="988716" cy="7239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5231109" y="5372100"/>
              <a:ext cx="455316" cy="46672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TextBox 82"/>
          <p:cNvSpPr txBox="1"/>
          <p:nvPr/>
        </p:nvSpPr>
        <p:spPr>
          <a:xfrm>
            <a:off x="4599380" y="6787045"/>
            <a:ext cx="1114408" cy="307777"/>
          </a:xfrm>
          <a:prstGeom prst="rect">
            <a:avLst/>
          </a:prstGeom>
          <a:noFill/>
        </p:spPr>
        <p:txBody>
          <a:bodyPr wrap="none" rtlCol="0">
            <a:spAutoFit/>
          </a:bodyPr>
          <a:lstStyle/>
          <a:p>
            <a:r>
              <a:rPr lang="en-US" sz="1400" dirty="0" err="1" smtClean="0"/>
              <a:t>bigProject</a:t>
            </a:r>
            <a:endParaRPr lang="en-US" sz="1400" dirty="0"/>
          </a:p>
        </p:txBody>
      </p:sp>
      <p:sp>
        <p:nvSpPr>
          <p:cNvPr id="87" name="TextBox 86"/>
          <p:cNvSpPr txBox="1"/>
          <p:nvPr/>
        </p:nvSpPr>
        <p:spPr>
          <a:xfrm>
            <a:off x="7008787" y="6230472"/>
            <a:ext cx="556563" cy="307777"/>
          </a:xfrm>
          <a:prstGeom prst="rect">
            <a:avLst/>
          </a:prstGeom>
          <a:noFill/>
        </p:spPr>
        <p:txBody>
          <a:bodyPr wrap="none" rtlCol="0">
            <a:spAutoFit/>
          </a:bodyPr>
          <a:lstStyle/>
          <a:p>
            <a:r>
              <a:rPr lang="en-US" sz="1400" dirty="0" smtClean="0"/>
              <a:t>.</a:t>
            </a:r>
            <a:r>
              <a:rPr lang="en-US" sz="1400" dirty="0" err="1" smtClean="0"/>
              <a:t>git</a:t>
            </a:r>
            <a:endParaRPr lang="en-US" sz="1400" dirty="0"/>
          </a:p>
        </p:txBody>
      </p:sp>
      <p:sp>
        <p:nvSpPr>
          <p:cNvPr id="92" name="Left Brace 91"/>
          <p:cNvSpPr/>
          <p:nvPr/>
        </p:nvSpPr>
        <p:spPr>
          <a:xfrm rot="16200000">
            <a:off x="7105542" y="4267312"/>
            <a:ext cx="259676" cy="2164452"/>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4" name="Group 103"/>
          <p:cNvGrpSpPr/>
          <p:nvPr/>
        </p:nvGrpSpPr>
        <p:grpSpPr>
          <a:xfrm>
            <a:off x="7000659" y="6846407"/>
            <a:ext cx="572341" cy="687868"/>
            <a:chOff x="7124484" y="6722581"/>
            <a:chExt cx="671899" cy="752475"/>
          </a:xfrm>
          <a:solidFill>
            <a:schemeClr val="accent6">
              <a:lumMod val="60000"/>
              <a:lumOff val="40000"/>
            </a:schemeClr>
          </a:solidFill>
        </p:grpSpPr>
        <p:sp>
          <p:nvSpPr>
            <p:cNvPr id="93" name="Folded Corner 92"/>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Connector 100"/>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06" name="Group 105"/>
          <p:cNvGrpSpPr/>
          <p:nvPr/>
        </p:nvGrpSpPr>
        <p:grpSpPr>
          <a:xfrm>
            <a:off x="7740720" y="6846407"/>
            <a:ext cx="572341" cy="687868"/>
            <a:chOff x="7124484" y="6722581"/>
            <a:chExt cx="671899" cy="752475"/>
          </a:xfrm>
          <a:solidFill>
            <a:schemeClr val="accent6">
              <a:lumMod val="60000"/>
              <a:lumOff val="40000"/>
            </a:schemeClr>
          </a:solidFill>
        </p:grpSpPr>
        <p:sp>
          <p:nvSpPr>
            <p:cNvPr id="107" name="Folded Corner 106"/>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Connector 107"/>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11" name="Group 110"/>
          <p:cNvGrpSpPr/>
          <p:nvPr/>
        </p:nvGrpSpPr>
        <p:grpSpPr>
          <a:xfrm>
            <a:off x="8479025" y="6846407"/>
            <a:ext cx="572341" cy="687868"/>
            <a:chOff x="7124484" y="6722581"/>
            <a:chExt cx="671899" cy="752475"/>
          </a:xfrm>
          <a:solidFill>
            <a:schemeClr val="accent6">
              <a:lumMod val="60000"/>
              <a:lumOff val="40000"/>
            </a:schemeClr>
          </a:solidFill>
        </p:grpSpPr>
        <p:sp>
          <p:nvSpPr>
            <p:cNvPr id="112" name="Folded Corner 111"/>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Connector 112"/>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16" name="Left Brace 115"/>
          <p:cNvSpPr/>
          <p:nvPr/>
        </p:nvSpPr>
        <p:spPr>
          <a:xfrm>
            <a:off x="6209106" y="5617681"/>
            <a:ext cx="517819" cy="2286001"/>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TextBox 116"/>
          <p:cNvSpPr txBox="1"/>
          <p:nvPr/>
        </p:nvSpPr>
        <p:spPr>
          <a:xfrm>
            <a:off x="6726925" y="5219699"/>
            <a:ext cx="184731" cy="369332"/>
          </a:xfrm>
          <a:prstGeom prst="rect">
            <a:avLst/>
          </a:prstGeom>
          <a:noFill/>
        </p:spPr>
        <p:txBody>
          <a:bodyPr wrap="none" rtlCol="0">
            <a:spAutoFit/>
          </a:bodyPr>
          <a:lstStyle/>
          <a:p>
            <a:endParaRPr lang="en-US" dirty="0"/>
          </a:p>
        </p:txBody>
      </p:sp>
      <p:sp>
        <p:nvSpPr>
          <p:cNvPr id="118" name="TextBox 117"/>
          <p:cNvSpPr txBox="1"/>
          <p:nvPr/>
        </p:nvSpPr>
        <p:spPr>
          <a:xfrm>
            <a:off x="4578355" y="713362"/>
            <a:ext cx="1467068" cy="276999"/>
          </a:xfrm>
          <a:prstGeom prst="rect">
            <a:avLst/>
          </a:prstGeom>
          <a:noFill/>
        </p:spPr>
        <p:txBody>
          <a:bodyPr wrap="none" rtlCol="0">
            <a:spAutoFit/>
          </a:bodyPr>
          <a:lstStyle/>
          <a:p>
            <a:r>
              <a:rPr lang="en-US" sz="1200" i="1" dirty="0" smtClean="0">
                <a:solidFill>
                  <a:srgbClr val="FFC000"/>
                </a:solidFill>
              </a:rPr>
              <a:t>revision history</a:t>
            </a:r>
            <a:endParaRPr lang="en-US" sz="1200" i="1" dirty="0">
              <a:solidFill>
                <a:srgbClr val="FFC000"/>
              </a:solidFill>
            </a:endParaRPr>
          </a:p>
        </p:txBody>
      </p:sp>
      <p:grpSp>
        <p:nvGrpSpPr>
          <p:cNvPr id="119" name="Group 118"/>
          <p:cNvGrpSpPr/>
          <p:nvPr/>
        </p:nvGrpSpPr>
        <p:grpSpPr>
          <a:xfrm>
            <a:off x="6970758" y="5608751"/>
            <a:ext cx="794810" cy="666156"/>
            <a:chOff x="5231109" y="5372100"/>
            <a:chExt cx="988716" cy="828675"/>
          </a:xfrm>
        </p:grpSpPr>
        <p:sp>
          <p:nvSpPr>
            <p:cNvPr id="120" name="Rounded Rectangle 119"/>
            <p:cNvSpPr/>
            <p:nvPr/>
          </p:nvSpPr>
          <p:spPr>
            <a:xfrm>
              <a:off x="5231109" y="5476875"/>
              <a:ext cx="988716" cy="7239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ed Rectangle 120"/>
            <p:cNvSpPr/>
            <p:nvPr/>
          </p:nvSpPr>
          <p:spPr>
            <a:xfrm>
              <a:off x="5231109" y="5372100"/>
              <a:ext cx="455316" cy="46672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2" name="TextBox 121"/>
          <p:cNvSpPr txBox="1"/>
          <p:nvPr/>
        </p:nvSpPr>
        <p:spPr>
          <a:xfrm>
            <a:off x="8479024" y="6335394"/>
            <a:ext cx="906017" cy="276999"/>
          </a:xfrm>
          <a:prstGeom prst="rect">
            <a:avLst/>
          </a:prstGeom>
          <a:noFill/>
        </p:spPr>
        <p:txBody>
          <a:bodyPr wrap="none" rtlCol="0">
            <a:spAutoFit/>
          </a:bodyPr>
          <a:lstStyle/>
          <a:p>
            <a:r>
              <a:rPr lang="en-US" sz="1200" i="1" dirty="0" smtClean="0">
                <a:solidFill>
                  <a:srgbClr val="FFC000"/>
                </a:solidFill>
              </a:rPr>
              <a:t>workspace</a:t>
            </a:r>
            <a:endParaRPr lang="en-US" sz="1200" i="1" dirty="0">
              <a:solidFill>
                <a:srgbClr val="FFC000"/>
              </a:solidFill>
            </a:endParaRPr>
          </a:p>
        </p:txBody>
      </p:sp>
      <p:grpSp>
        <p:nvGrpSpPr>
          <p:cNvPr id="123" name="Group 122"/>
          <p:cNvGrpSpPr/>
          <p:nvPr/>
        </p:nvGrpSpPr>
        <p:grpSpPr>
          <a:xfrm>
            <a:off x="7740720" y="7719018"/>
            <a:ext cx="572341" cy="687868"/>
            <a:chOff x="7124484" y="6722581"/>
            <a:chExt cx="671899" cy="752475"/>
          </a:xfrm>
          <a:solidFill>
            <a:schemeClr val="bg1"/>
          </a:solidFill>
        </p:grpSpPr>
        <p:sp>
          <p:nvSpPr>
            <p:cNvPr id="124" name="Folded Corner 123"/>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Connector 124"/>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28" name="Group 127"/>
          <p:cNvGrpSpPr/>
          <p:nvPr/>
        </p:nvGrpSpPr>
        <p:grpSpPr>
          <a:xfrm>
            <a:off x="8480075" y="7719018"/>
            <a:ext cx="572341" cy="687868"/>
            <a:chOff x="7124484" y="6722581"/>
            <a:chExt cx="671899" cy="752475"/>
          </a:xfrm>
          <a:solidFill>
            <a:schemeClr val="bg1">
              <a:lumMod val="85000"/>
            </a:schemeClr>
          </a:solidFill>
        </p:grpSpPr>
        <p:sp>
          <p:nvSpPr>
            <p:cNvPr id="129" name="Folded Corner 128"/>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3" name="TextBox 132"/>
          <p:cNvSpPr txBox="1"/>
          <p:nvPr/>
        </p:nvSpPr>
        <p:spPr>
          <a:xfrm>
            <a:off x="9164131" y="6845683"/>
            <a:ext cx="2188420" cy="461665"/>
          </a:xfrm>
          <a:prstGeom prst="rect">
            <a:avLst/>
          </a:prstGeom>
          <a:noFill/>
        </p:spPr>
        <p:txBody>
          <a:bodyPr wrap="none" rtlCol="0">
            <a:spAutoFit/>
          </a:bodyPr>
          <a:lstStyle/>
          <a:p>
            <a:r>
              <a:rPr lang="en-US" sz="1200" i="1" dirty="0">
                <a:solidFill>
                  <a:srgbClr val="FFC000"/>
                </a:solidFill>
              </a:rPr>
              <a:t>i</a:t>
            </a:r>
            <a:r>
              <a:rPr lang="en-US" sz="1200" i="1" dirty="0" smtClean="0">
                <a:solidFill>
                  <a:srgbClr val="FFC000"/>
                </a:solidFill>
              </a:rPr>
              <a:t>ndex: files with </a:t>
            </a:r>
            <a:br>
              <a:rPr lang="en-US" sz="1200" i="1" dirty="0" smtClean="0">
                <a:solidFill>
                  <a:srgbClr val="FFC000"/>
                </a:solidFill>
              </a:rPr>
            </a:br>
            <a:r>
              <a:rPr lang="en-US" sz="1200" i="1" dirty="0" smtClean="0">
                <a:solidFill>
                  <a:srgbClr val="FFC000"/>
                </a:solidFill>
              </a:rPr>
              <a:t>changes staged for commit</a:t>
            </a:r>
            <a:endParaRPr lang="en-US" sz="1200" i="1" dirty="0">
              <a:solidFill>
                <a:srgbClr val="FFC000"/>
              </a:solidFill>
            </a:endParaRPr>
          </a:p>
        </p:txBody>
      </p:sp>
      <p:sp>
        <p:nvSpPr>
          <p:cNvPr id="134" name="TextBox 133"/>
          <p:cNvSpPr txBox="1"/>
          <p:nvPr/>
        </p:nvSpPr>
        <p:spPr>
          <a:xfrm>
            <a:off x="9243164" y="7719018"/>
            <a:ext cx="2268570" cy="646331"/>
          </a:xfrm>
          <a:prstGeom prst="rect">
            <a:avLst/>
          </a:prstGeom>
          <a:noFill/>
        </p:spPr>
        <p:txBody>
          <a:bodyPr wrap="none" rtlCol="0">
            <a:spAutoFit/>
          </a:bodyPr>
          <a:lstStyle/>
          <a:p>
            <a:r>
              <a:rPr lang="en-US" sz="1200" i="1" dirty="0" smtClean="0">
                <a:solidFill>
                  <a:srgbClr val="FFC000"/>
                </a:solidFill>
              </a:rPr>
              <a:t>file with </a:t>
            </a:r>
            <a:br>
              <a:rPr lang="en-US" sz="1200" i="1" dirty="0" smtClean="0">
                <a:solidFill>
                  <a:srgbClr val="FFC000"/>
                </a:solidFill>
              </a:rPr>
            </a:br>
            <a:r>
              <a:rPr lang="en-US" sz="1200" i="1" dirty="0" smtClean="0">
                <a:solidFill>
                  <a:srgbClr val="FFC000"/>
                </a:solidFill>
              </a:rPr>
              <a:t>changes that aren’t going </a:t>
            </a:r>
            <a:br>
              <a:rPr lang="en-US" sz="1200" i="1" dirty="0" smtClean="0">
                <a:solidFill>
                  <a:srgbClr val="FFC000"/>
                </a:solidFill>
              </a:rPr>
            </a:br>
            <a:r>
              <a:rPr lang="en-US" sz="1200" i="1" dirty="0" smtClean="0">
                <a:solidFill>
                  <a:srgbClr val="FFC000"/>
                </a:solidFill>
              </a:rPr>
              <a:t>to be committed</a:t>
            </a:r>
            <a:endParaRPr lang="en-US" sz="1200" i="1" dirty="0">
              <a:solidFill>
                <a:srgbClr val="FFC000"/>
              </a:solidFill>
            </a:endParaRPr>
          </a:p>
        </p:txBody>
      </p:sp>
      <p:grpSp>
        <p:nvGrpSpPr>
          <p:cNvPr id="135" name="Group 134"/>
          <p:cNvGrpSpPr/>
          <p:nvPr/>
        </p:nvGrpSpPr>
        <p:grpSpPr>
          <a:xfrm>
            <a:off x="7008787" y="7719018"/>
            <a:ext cx="572341" cy="687868"/>
            <a:chOff x="7124484" y="6722581"/>
            <a:chExt cx="671899" cy="752475"/>
          </a:xfrm>
          <a:solidFill>
            <a:srgbClr val="FF9B9B"/>
          </a:solidFill>
        </p:grpSpPr>
        <p:sp>
          <p:nvSpPr>
            <p:cNvPr id="136" name="Folded Corner 135"/>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Connector 136"/>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a:off x="5668944" y="8074259"/>
            <a:ext cx="1306768" cy="276999"/>
          </a:xfrm>
          <a:prstGeom prst="rect">
            <a:avLst/>
          </a:prstGeom>
          <a:noFill/>
        </p:spPr>
        <p:txBody>
          <a:bodyPr wrap="none" rtlCol="0">
            <a:spAutoFit/>
          </a:bodyPr>
          <a:lstStyle/>
          <a:p>
            <a:r>
              <a:rPr lang="en-US" sz="1200" i="1" dirty="0" smtClean="0">
                <a:solidFill>
                  <a:srgbClr val="FFC000"/>
                </a:solidFill>
              </a:rPr>
              <a:t>untracked file</a:t>
            </a:r>
            <a:endParaRPr lang="en-US" sz="1200" i="1" dirty="0">
              <a:solidFill>
                <a:srgbClr val="FFC000"/>
              </a:solidFill>
            </a:endParaRPr>
          </a:p>
        </p:txBody>
      </p:sp>
      <p:sp>
        <p:nvSpPr>
          <p:cNvPr id="141" name="TextBox 140"/>
          <p:cNvSpPr txBox="1"/>
          <p:nvPr/>
        </p:nvSpPr>
        <p:spPr>
          <a:xfrm>
            <a:off x="7465116" y="8493957"/>
            <a:ext cx="1306768" cy="276999"/>
          </a:xfrm>
          <a:prstGeom prst="rect">
            <a:avLst/>
          </a:prstGeom>
          <a:noFill/>
        </p:spPr>
        <p:txBody>
          <a:bodyPr wrap="none" rtlCol="0">
            <a:spAutoFit/>
          </a:bodyPr>
          <a:lstStyle/>
          <a:p>
            <a:r>
              <a:rPr lang="en-US" sz="1200" i="1" dirty="0">
                <a:solidFill>
                  <a:srgbClr val="FFC000"/>
                </a:solidFill>
              </a:rPr>
              <a:t>u</a:t>
            </a:r>
            <a:r>
              <a:rPr lang="en-US" sz="1200" i="1" dirty="0" smtClean="0">
                <a:solidFill>
                  <a:srgbClr val="FFC000"/>
                </a:solidFill>
              </a:rPr>
              <a:t>nchanged file</a:t>
            </a:r>
            <a:endParaRPr lang="en-US" sz="1200" i="1" dirty="0">
              <a:solidFill>
                <a:srgbClr val="FFC000"/>
              </a:solidFill>
            </a:endParaRPr>
          </a:p>
        </p:txBody>
      </p:sp>
    </p:spTree>
    <p:extLst>
      <p:ext uri="{BB962C8B-B14F-4D97-AF65-F5344CB8AC3E}">
        <p14:creationId xmlns:p14="http://schemas.microsoft.com/office/powerpoint/2010/main" val="3818051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3" name="Group 232"/>
          <p:cNvGrpSpPr/>
          <p:nvPr/>
        </p:nvGrpSpPr>
        <p:grpSpPr>
          <a:xfrm>
            <a:off x="9182477" y="4142904"/>
            <a:ext cx="572341" cy="687868"/>
            <a:chOff x="7124484" y="6722581"/>
            <a:chExt cx="671899" cy="752475"/>
          </a:xfrm>
          <a:solidFill>
            <a:schemeClr val="bg1"/>
          </a:solidFill>
          <a:effectLst>
            <a:glow rad="63500">
              <a:schemeClr val="accent4">
                <a:satMod val="175000"/>
                <a:alpha val="40000"/>
              </a:schemeClr>
            </a:glow>
          </a:effectLst>
        </p:grpSpPr>
        <p:sp>
          <p:nvSpPr>
            <p:cNvPr id="234" name="Folded Corner 233"/>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5" name="Straight Connector 234"/>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11" name="Group 110"/>
          <p:cNvGrpSpPr/>
          <p:nvPr/>
        </p:nvGrpSpPr>
        <p:grpSpPr>
          <a:xfrm>
            <a:off x="10963193" y="2983918"/>
            <a:ext cx="572341" cy="687868"/>
            <a:chOff x="7124484" y="6722581"/>
            <a:chExt cx="671899" cy="752475"/>
          </a:xfrm>
          <a:solidFill>
            <a:schemeClr val="accent6">
              <a:lumMod val="60000"/>
              <a:lumOff val="40000"/>
            </a:schemeClr>
          </a:solidFill>
          <a:effectLst>
            <a:glow rad="63500">
              <a:schemeClr val="accent4">
                <a:satMod val="175000"/>
                <a:alpha val="40000"/>
              </a:schemeClr>
            </a:glow>
          </a:effectLst>
        </p:grpSpPr>
        <p:sp>
          <p:nvSpPr>
            <p:cNvPr id="112" name="Folded Corner 111"/>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Connector 112"/>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TextBox 3"/>
          <p:cNvSpPr txBox="1"/>
          <p:nvPr/>
        </p:nvSpPr>
        <p:spPr>
          <a:xfrm>
            <a:off x="114300" y="133350"/>
            <a:ext cx="3924300" cy="369332"/>
          </a:xfrm>
          <a:prstGeom prst="rect">
            <a:avLst/>
          </a:prstGeom>
          <a:noFill/>
        </p:spPr>
        <p:txBody>
          <a:bodyPr wrap="square" rtlCol="0">
            <a:spAutoFit/>
          </a:bodyPr>
          <a:lstStyle/>
          <a:p>
            <a:r>
              <a:rPr lang="en-US" dirty="0" smtClean="0">
                <a:latin typeface="+mj-lt"/>
              </a:rPr>
              <a:t>Using Git for Revision Control</a:t>
            </a:r>
          </a:p>
        </p:txBody>
      </p:sp>
      <p:sp>
        <p:nvSpPr>
          <p:cNvPr id="6" name="TextBox 5"/>
          <p:cNvSpPr txBox="1"/>
          <p:nvPr/>
        </p:nvSpPr>
        <p:spPr>
          <a:xfrm>
            <a:off x="114300" y="639842"/>
            <a:ext cx="3657600" cy="10156627"/>
          </a:xfrm>
          <a:prstGeom prst="rect">
            <a:avLst/>
          </a:prstGeom>
          <a:noFill/>
        </p:spPr>
        <p:txBody>
          <a:bodyPr wrap="square" rtlCol="0">
            <a:spAutoFit/>
          </a:bodyPr>
          <a:lstStyle/>
          <a:p>
            <a:r>
              <a:rPr lang="en-US" sz="1200" dirty="0" smtClean="0">
                <a:latin typeface="+mj-lt"/>
              </a:rPr>
              <a:t>The Verbs of Git</a:t>
            </a:r>
          </a:p>
          <a:p>
            <a:endParaRPr lang="en-US" sz="1200" dirty="0"/>
          </a:p>
          <a:p>
            <a:r>
              <a:rPr lang="en-US" sz="1200" b="1" dirty="0" err="1">
                <a:solidFill>
                  <a:srgbClr val="FF0000"/>
                </a:solidFill>
              </a:rPr>
              <a:t>g</a:t>
            </a:r>
            <a:r>
              <a:rPr lang="en-US" sz="1200" b="1" dirty="0" err="1" smtClean="0">
                <a:solidFill>
                  <a:srgbClr val="FF0000"/>
                </a:solidFill>
              </a:rPr>
              <a:t>it</a:t>
            </a:r>
            <a:r>
              <a:rPr lang="en-US" sz="1200" b="1" dirty="0" smtClean="0">
                <a:solidFill>
                  <a:srgbClr val="FF0000"/>
                </a:solidFill>
              </a:rPr>
              <a:t> &lt;command&gt; &lt;-flags&gt; &lt;inputs&gt;</a:t>
            </a:r>
          </a:p>
          <a:p>
            <a:r>
              <a:rPr lang="en-US" sz="1200" b="1" dirty="0" err="1" smtClean="0">
                <a:solidFill>
                  <a:srgbClr val="0070C0"/>
                </a:solidFill>
              </a:rPr>
              <a:t>git</a:t>
            </a:r>
            <a:r>
              <a:rPr lang="en-US" sz="1200" b="1" dirty="0" smtClean="0">
                <a:solidFill>
                  <a:srgbClr val="0070C0"/>
                </a:solidFill>
              </a:rPr>
              <a:t> checkout –b </a:t>
            </a:r>
            <a:r>
              <a:rPr lang="en-US" sz="1200" b="1" dirty="0" err="1" smtClean="0">
                <a:solidFill>
                  <a:srgbClr val="0070C0"/>
                </a:solidFill>
              </a:rPr>
              <a:t>featureA</a:t>
            </a:r>
            <a:endParaRPr lang="en-US" sz="1200" b="1" dirty="0" smtClean="0">
              <a:solidFill>
                <a:srgbClr val="0070C0"/>
              </a:solidFill>
            </a:endParaRPr>
          </a:p>
          <a:p>
            <a:endParaRPr lang="en-US" sz="700" dirty="0" smtClean="0">
              <a:latin typeface="+mj-lt"/>
            </a:endParaRPr>
          </a:p>
          <a:p>
            <a:r>
              <a:rPr lang="en-US" sz="1100" b="1" dirty="0"/>
              <a:t>a</a:t>
            </a:r>
            <a:r>
              <a:rPr lang="en-US" sz="1100" b="1" dirty="0" smtClean="0"/>
              <a:t>dd &lt;files&gt; s</a:t>
            </a:r>
            <a:r>
              <a:rPr lang="en-US" sz="1100" dirty="0" smtClean="0"/>
              <a:t>tage files for commit</a:t>
            </a:r>
          </a:p>
          <a:p>
            <a:endParaRPr lang="en-US" sz="600" b="1" dirty="0"/>
          </a:p>
          <a:p>
            <a:r>
              <a:rPr lang="en-US" sz="1100" b="1" dirty="0"/>
              <a:t>mv &lt;</a:t>
            </a:r>
            <a:r>
              <a:rPr lang="en-US" sz="1100" b="1" dirty="0" err="1"/>
              <a:t>oldName</a:t>
            </a:r>
            <a:r>
              <a:rPr lang="en-US" sz="1100" b="1" dirty="0"/>
              <a:t>&gt; &lt;</a:t>
            </a:r>
            <a:r>
              <a:rPr lang="en-US" sz="1100" b="1" dirty="0" err="1"/>
              <a:t>newName</a:t>
            </a:r>
            <a:r>
              <a:rPr lang="en-US" sz="1100" b="1" dirty="0"/>
              <a:t>&gt; </a:t>
            </a:r>
            <a:r>
              <a:rPr lang="en-US" sz="1100" dirty="0"/>
              <a:t>r</a:t>
            </a:r>
            <a:r>
              <a:rPr lang="en-US" sz="1100" dirty="0" smtClean="0"/>
              <a:t>ename </a:t>
            </a:r>
            <a:r>
              <a:rPr lang="en-US" sz="1100" dirty="0"/>
              <a:t>a file, preserving its history at the old </a:t>
            </a:r>
            <a:r>
              <a:rPr lang="en-US" sz="1100" dirty="0" smtClean="0"/>
              <a:t>name. Index the change.</a:t>
            </a:r>
            <a:endParaRPr lang="en-US" sz="1100" dirty="0"/>
          </a:p>
          <a:p>
            <a:endParaRPr lang="en-US" sz="600" dirty="0"/>
          </a:p>
          <a:p>
            <a:r>
              <a:rPr lang="en-US" sz="1100" b="1" dirty="0" err="1"/>
              <a:t>rm</a:t>
            </a:r>
            <a:r>
              <a:rPr lang="en-US" sz="1100" b="1" dirty="0"/>
              <a:t> &lt;file&gt; </a:t>
            </a:r>
            <a:r>
              <a:rPr lang="en-US" sz="1100" dirty="0"/>
              <a:t>d</a:t>
            </a:r>
            <a:r>
              <a:rPr lang="en-US" sz="1100" dirty="0" smtClean="0"/>
              <a:t>elete a file, recording the change in the index.</a:t>
            </a:r>
            <a:endParaRPr lang="en-US" sz="1100" b="1" dirty="0"/>
          </a:p>
          <a:p>
            <a:endParaRPr lang="en-US" sz="600" dirty="0" smtClean="0"/>
          </a:p>
          <a:p>
            <a:r>
              <a:rPr lang="en-US" sz="1100" b="1" dirty="0" smtClean="0"/>
              <a:t>commit –m “&lt;message&gt;” </a:t>
            </a:r>
            <a:r>
              <a:rPr lang="en-US" sz="1100" dirty="0" smtClean="0"/>
              <a:t>commit indexed changes</a:t>
            </a:r>
            <a:r>
              <a:rPr lang="en-US" sz="1100" b="1" dirty="0" smtClean="0"/>
              <a:t> </a:t>
            </a:r>
          </a:p>
          <a:p>
            <a:endParaRPr lang="en-US" sz="600" dirty="0" smtClean="0"/>
          </a:p>
          <a:p>
            <a:r>
              <a:rPr lang="en-US" sz="1100" b="1" dirty="0" smtClean="0"/>
              <a:t>branch &lt;name&gt; </a:t>
            </a:r>
            <a:r>
              <a:rPr lang="en-US" sz="1100" dirty="0" smtClean="0"/>
              <a:t>create a new branch</a:t>
            </a:r>
            <a:endParaRPr lang="en-US" sz="1100" dirty="0"/>
          </a:p>
          <a:p>
            <a:endParaRPr lang="en-US" sz="600" b="1" dirty="0" smtClean="0"/>
          </a:p>
          <a:p>
            <a:r>
              <a:rPr lang="en-US" sz="1100" b="1" dirty="0" smtClean="0"/>
              <a:t>checkout &lt;name&gt; </a:t>
            </a:r>
            <a:r>
              <a:rPr lang="en-US" sz="1100" dirty="0" smtClean="0"/>
              <a:t>switch to branch</a:t>
            </a:r>
            <a:r>
              <a:rPr lang="en-US" sz="1100" b="1" dirty="0" smtClean="0"/>
              <a:t>  </a:t>
            </a:r>
          </a:p>
          <a:p>
            <a:endParaRPr lang="en-US" sz="600" dirty="0" smtClean="0"/>
          </a:p>
          <a:p>
            <a:r>
              <a:rPr lang="en-US" sz="1100" b="1" dirty="0" smtClean="0"/>
              <a:t>merge &lt;branch&gt; </a:t>
            </a:r>
            <a:r>
              <a:rPr lang="en-US" sz="1100" dirty="0" smtClean="0"/>
              <a:t>play back commits from “branch” onto the current branch</a:t>
            </a:r>
          </a:p>
          <a:p>
            <a:endParaRPr lang="en-US" sz="600" dirty="0"/>
          </a:p>
          <a:p>
            <a:r>
              <a:rPr lang="en-US" sz="1100" b="1" dirty="0" smtClean="0"/>
              <a:t>rebase</a:t>
            </a:r>
            <a:r>
              <a:rPr lang="en-US" sz="1100" dirty="0" smtClean="0"/>
              <a:t> </a:t>
            </a:r>
            <a:r>
              <a:rPr lang="en-US" sz="1100" b="1" dirty="0" smtClean="0"/>
              <a:t>&lt;parent&gt; </a:t>
            </a:r>
            <a:r>
              <a:rPr lang="en-US" sz="1100" dirty="0" smtClean="0"/>
              <a:t>rewind commits on current branch, add commits from the parent since the branches diverged, then add changes back in</a:t>
            </a:r>
          </a:p>
          <a:p>
            <a:endParaRPr lang="en-US" sz="600" b="1" dirty="0"/>
          </a:p>
          <a:p>
            <a:r>
              <a:rPr lang="en-US" sz="1100" b="1" dirty="0" smtClean="0"/>
              <a:t>revert &lt;commit&gt; </a:t>
            </a:r>
            <a:r>
              <a:rPr lang="en-US" sz="1100" dirty="0" smtClean="0"/>
              <a:t>undo commit</a:t>
            </a:r>
          </a:p>
          <a:p>
            <a:endParaRPr lang="en-US" sz="600" b="1" dirty="0"/>
          </a:p>
          <a:p>
            <a:r>
              <a:rPr lang="en-US" sz="1100" b="1" dirty="0" smtClean="0"/>
              <a:t>reset –-hard  </a:t>
            </a:r>
            <a:r>
              <a:rPr lang="en-US" sz="1100" dirty="0" smtClean="0"/>
              <a:t>roll back changes since commit</a:t>
            </a:r>
          </a:p>
          <a:p>
            <a:endParaRPr lang="en-US" sz="600" b="1" dirty="0"/>
          </a:p>
          <a:p>
            <a:r>
              <a:rPr lang="en-US" sz="1100" b="1" dirty="0" smtClean="0"/>
              <a:t>stash </a:t>
            </a:r>
            <a:r>
              <a:rPr lang="en-US" sz="1100" dirty="0" smtClean="0"/>
              <a:t>save changes for later, reverting edits</a:t>
            </a:r>
          </a:p>
          <a:p>
            <a:endParaRPr lang="en-US" sz="600" b="1" dirty="0"/>
          </a:p>
          <a:p>
            <a:r>
              <a:rPr lang="en-US" sz="1100" b="1" dirty="0"/>
              <a:t>s</a:t>
            </a:r>
            <a:r>
              <a:rPr lang="en-US" sz="1100" b="1" dirty="0" smtClean="0"/>
              <a:t>tash pop </a:t>
            </a:r>
            <a:r>
              <a:rPr lang="en-US" sz="1100" dirty="0" smtClean="0"/>
              <a:t>restore stashed changes</a:t>
            </a:r>
            <a:endParaRPr lang="en-US" sz="1100" b="1" dirty="0" smtClean="0"/>
          </a:p>
          <a:p>
            <a:endParaRPr lang="en-US" sz="600" b="1" dirty="0" smtClean="0"/>
          </a:p>
          <a:p>
            <a:r>
              <a:rPr lang="en-US" sz="1100" b="1" dirty="0" smtClean="0"/>
              <a:t>status </a:t>
            </a:r>
            <a:r>
              <a:rPr lang="en-US" sz="1100" dirty="0" smtClean="0"/>
              <a:t>show list of changes and untracked files</a:t>
            </a:r>
          </a:p>
          <a:p>
            <a:endParaRPr lang="en-US" sz="600" b="1" dirty="0" smtClean="0"/>
          </a:p>
          <a:p>
            <a:r>
              <a:rPr lang="en-US" sz="1100" b="1" dirty="0" smtClean="0"/>
              <a:t>log –p </a:t>
            </a:r>
            <a:r>
              <a:rPr lang="en-US" sz="1100" dirty="0" smtClean="0"/>
              <a:t>pretty-print commit log</a:t>
            </a:r>
            <a:endParaRPr lang="en-US" sz="1100" b="1" dirty="0"/>
          </a:p>
          <a:p>
            <a:endParaRPr lang="en-US" sz="600" b="1" dirty="0"/>
          </a:p>
          <a:p>
            <a:r>
              <a:rPr lang="en-US" sz="1100" b="1" dirty="0" smtClean="0"/>
              <a:t>diff </a:t>
            </a:r>
            <a:r>
              <a:rPr lang="en-US" sz="1100" dirty="0" smtClean="0"/>
              <a:t>show line-by-line differences between files in the workspace and last commit</a:t>
            </a:r>
          </a:p>
          <a:p>
            <a:endParaRPr lang="en-US" sz="600" b="1" dirty="0"/>
          </a:p>
          <a:p>
            <a:r>
              <a:rPr lang="en-US" sz="1100" b="1" dirty="0" smtClean="0"/>
              <a:t>diff --cached </a:t>
            </a:r>
            <a:r>
              <a:rPr lang="en-US" sz="1100" dirty="0" smtClean="0"/>
              <a:t>show </a:t>
            </a:r>
            <a:r>
              <a:rPr lang="en-US" sz="1100" dirty="0"/>
              <a:t>line-by-line differences between </a:t>
            </a:r>
            <a:r>
              <a:rPr lang="en-US" sz="1100" dirty="0" smtClean="0"/>
              <a:t>staged files </a:t>
            </a:r>
            <a:r>
              <a:rPr lang="en-US" sz="1100" dirty="0"/>
              <a:t>and last </a:t>
            </a:r>
            <a:r>
              <a:rPr lang="en-US" sz="1100" dirty="0" smtClean="0"/>
              <a:t>commit</a:t>
            </a:r>
          </a:p>
          <a:p>
            <a:endParaRPr lang="en-US" sz="600" dirty="0"/>
          </a:p>
          <a:p>
            <a:r>
              <a:rPr lang="en-US" sz="1100" b="1" dirty="0" err="1" smtClean="0"/>
              <a:t>init</a:t>
            </a:r>
            <a:r>
              <a:rPr lang="en-US" sz="1100" dirty="0" smtClean="0"/>
              <a:t> create empty </a:t>
            </a:r>
            <a:r>
              <a:rPr lang="en-US" sz="1100" dirty="0" err="1" smtClean="0"/>
              <a:t>git</a:t>
            </a:r>
            <a:r>
              <a:rPr lang="en-US" sz="1100" dirty="0" smtClean="0"/>
              <a:t> repository</a:t>
            </a:r>
          </a:p>
          <a:p>
            <a:endParaRPr lang="en-US" sz="600" dirty="0"/>
          </a:p>
          <a:p>
            <a:r>
              <a:rPr lang="en-US" sz="1100" b="1" dirty="0" smtClean="0"/>
              <a:t>clone &lt;remote </a:t>
            </a:r>
            <a:r>
              <a:rPr lang="en-US" sz="1100" b="1" dirty="0" err="1" smtClean="0"/>
              <a:t>url</a:t>
            </a:r>
            <a:r>
              <a:rPr lang="en-US" sz="1100" b="1" dirty="0" smtClean="0"/>
              <a:t>&gt; </a:t>
            </a:r>
            <a:r>
              <a:rPr lang="en-US" sz="1100" dirty="0" smtClean="0"/>
              <a:t>copy a remote repository</a:t>
            </a:r>
          </a:p>
          <a:p>
            <a:endParaRPr lang="en-US" sz="600" b="1" dirty="0" smtClean="0"/>
          </a:p>
          <a:p>
            <a:r>
              <a:rPr lang="en-US" sz="1100" b="1" dirty="0" smtClean="0"/>
              <a:t>fetch &lt;remote&gt; </a:t>
            </a:r>
            <a:r>
              <a:rPr lang="en-US" sz="1100" dirty="0" smtClean="0"/>
              <a:t>get changes from remote branch</a:t>
            </a:r>
          </a:p>
          <a:p>
            <a:endParaRPr lang="en-US" sz="600" b="1" dirty="0"/>
          </a:p>
          <a:p>
            <a:r>
              <a:rPr lang="en-US" sz="1100" b="1" dirty="0" smtClean="0"/>
              <a:t>pull </a:t>
            </a:r>
            <a:r>
              <a:rPr lang="en-US" sz="1100" dirty="0" smtClean="0"/>
              <a:t>fetch and merge changes from remote branch</a:t>
            </a:r>
          </a:p>
          <a:p>
            <a:endParaRPr lang="en-US" sz="600" b="1" dirty="0"/>
          </a:p>
          <a:p>
            <a:r>
              <a:rPr lang="en-US" sz="1100" b="1" dirty="0" smtClean="0"/>
              <a:t>push </a:t>
            </a:r>
            <a:r>
              <a:rPr lang="en-US" sz="1100" dirty="0" smtClean="0"/>
              <a:t>publish local commits to remote</a:t>
            </a:r>
            <a:endParaRPr lang="en-US" sz="1100" b="1" dirty="0" smtClean="0"/>
          </a:p>
          <a:p>
            <a:endParaRPr lang="en-US" sz="600" dirty="0"/>
          </a:p>
          <a:p>
            <a:r>
              <a:rPr lang="en-US" sz="1100" b="1" dirty="0"/>
              <a:t>r</a:t>
            </a:r>
            <a:r>
              <a:rPr lang="en-US" sz="1100" b="1" dirty="0" smtClean="0"/>
              <a:t>equest-pull </a:t>
            </a:r>
            <a:r>
              <a:rPr lang="en-US" sz="1100" dirty="0" smtClean="0"/>
              <a:t>generates a patch message that can be sent to others describing your changes and where they can be downloaded</a:t>
            </a:r>
            <a:endParaRPr lang="en-US" sz="1100" b="1" dirty="0" smtClean="0"/>
          </a:p>
          <a:p>
            <a:endParaRPr lang="en-US" sz="1100" dirty="0" smtClean="0"/>
          </a:p>
          <a:p>
            <a:endParaRPr lang="en-US" sz="1100" dirty="0"/>
          </a:p>
          <a:p>
            <a:endParaRPr lang="en-US" sz="1100" dirty="0"/>
          </a:p>
          <a:p>
            <a:endParaRPr lang="en-US" sz="1100" b="1" dirty="0" smtClean="0"/>
          </a:p>
          <a:p>
            <a:endParaRPr lang="en-US" sz="1100" b="1" dirty="0" smtClean="0"/>
          </a:p>
          <a:p>
            <a:endParaRPr lang="en-US" sz="1100" b="1" dirty="0" smtClean="0"/>
          </a:p>
          <a:p>
            <a:endParaRPr lang="en-US" sz="1100" b="1" dirty="0" smtClean="0"/>
          </a:p>
          <a:p>
            <a:endParaRPr lang="en-US" sz="1100" b="1" dirty="0"/>
          </a:p>
          <a:p>
            <a:endParaRPr lang="en-US" sz="1100" b="1" dirty="0"/>
          </a:p>
          <a:p>
            <a:endParaRPr lang="en-US" sz="1100" dirty="0" smtClean="0"/>
          </a:p>
          <a:p>
            <a:endParaRPr lang="en-US" sz="1100" dirty="0"/>
          </a:p>
        </p:txBody>
      </p:sp>
      <p:sp>
        <p:nvSpPr>
          <p:cNvPr id="7" name="TextBox 6"/>
          <p:cNvSpPr txBox="1"/>
          <p:nvPr/>
        </p:nvSpPr>
        <p:spPr>
          <a:xfrm>
            <a:off x="10551931" y="8857476"/>
            <a:ext cx="1627369" cy="276999"/>
          </a:xfrm>
          <a:prstGeom prst="rect">
            <a:avLst/>
          </a:prstGeom>
          <a:noFill/>
        </p:spPr>
        <p:txBody>
          <a:bodyPr wrap="none" rtlCol="0">
            <a:spAutoFit/>
          </a:bodyPr>
          <a:lstStyle/>
          <a:p>
            <a:r>
              <a:rPr lang="en-US" sz="1200" dirty="0" smtClean="0">
                <a:solidFill>
                  <a:schemeClr val="accent6">
                    <a:lumMod val="40000"/>
                    <a:lumOff val="60000"/>
                  </a:schemeClr>
                </a:solidFill>
              </a:rPr>
              <a:t>CC-BY Alex Krolick</a:t>
            </a:r>
            <a:endParaRPr lang="en-US" sz="1200" dirty="0">
              <a:solidFill>
                <a:schemeClr val="accent6">
                  <a:lumMod val="40000"/>
                  <a:lumOff val="60000"/>
                </a:schemeClr>
              </a:solidFill>
            </a:endParaRPr>
          </a:p>
        </p:txBody>
      </p:sp>
      <p:sp>
        <p:nvSpPr>
          <p:cNvPr id="117" name="TextBox 116"/>
          <p:cNvSpPr txBox="1"/>
          <p:nvPr/>
        </p:nvSpPr>
        <p:spPr>
          <a:xfrm>
            <a:off x="6603401" y="5216440"/>
            <a:ext cx="184731" cy="369332"/>
          </a:xfrm>
          <a:prstGeom prst="rect">
            <a:avLst/>
          </a:prstGeom>
          <a:noFill/>
        </p:spPr>
        <p:txBody>
          <a:bodyPr wrap="none" rtlCol="0">
            <a:spAutoFit/>
          </a:bodyPr>
          <a:lstStyle/>
          <a:p>
            <a:endParaRPr lang="en-US" dirty="0"/>
          </a:p>
        </p:txBody>
      </p:sp>
      <p:grpSp>
        <p:nvGrpSpPr>
          <p:cNvPr id="89" name="Group 88"/>
          <p:cNvGrpSpPr/>
          <p:nvPr/>
        </p:nvGrpSpPr>
        <p:grpSpPr>
          <a:xfrm>
            <a:off x="10968242" y="586311"/>
            <a:ext cx="794810" cy="666156"/>
            <a:chOff x="5231109" y="5372100"/>
            <a:chExt cx="988716" cy="828675"/>
          </a:xfrm>
        </p:grpSpPr>
        <p:sp>
          <p:nvSpPr>
            <p:cNvPr id="81" name="Rounded Rectangle 80"/>
            <p:cNvSpPr/>
            <p:nvPr/>
          </p:nvSpPr>
          <p:spPr>
            <a:xfrm>
              <a:off x="5231109" y="5476875"/>
              <a:ext cx="988716" cy="7239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5231109" y="5372100"/>
              <a:ext cx="455316" cy="46672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TextBox 82"/>
          <p:cNvSpPr txBox="1"/>
          <p:nvPr/>
        </p:nvSpPr>
        <p:spPr>
          <a:xfrm>
            <a:off x="8643818" y="1250925"/>
            <a:ext cx="1364476" cy="430887"/>
          </a:xfrm>
          <a:prstGeom prst="rect">
            <a:avLst/>
          </a:prstGeom>
          <a:noFill/>
        </p:spPr>
        <p:txBody>
          <a:bodyPr wrap="none" rtlCol="0">
            <a:spAutoFit/>
          </a:bodyPr>
          <a:lstStyle/>
          <a:p>
            <a:r>
              <a:rPr lang="en-US" sz="1100" dirty="0" smtClean="0"/>
              <a:t>git@github.com:</a:t>
            </a:r>
          </a:p>
          <a:p>
            <a:r>
              <a:rPr lang="en-US" sz="1100" dirty="0" smtClean="0"/>
              <a:t>user/</a:t>
            </a:r>
            <a:r>
              <a:rPr lang="en-US" sz="1100" dirty="0" err="1" smtClean="0"/>
              <a:t>project.git</a:t>
            </a:r>
            <a:endParaRPr lang="en-US" sz="1100" dirty="0"/>
          </a:p>
        </p:txBody>
      </p:sp>
      <p:grpSp>
        <p:nvGrpSpPr>
          <p:cNvPr id="106" name="Group 105"/>
          <p:cNvGrpSpPr/>
          <p:nvPr/>
        </p:nvGrpSpPr>
        <p:grpSpPr>
          <a:xfrm>
            <a:off x="10809819" y="3093543"/>
            <a:ext cx="572341" cy="687868"/>
            <a:chOff x="7124484" y="6722581"/>
            <a:chExt cx="671899" cy="752475"/>
          </a:xfrm>
          <a:solidFill>
            <a:schemeClr val="accent6">
              <a:lumMod val="60000"/>
              <a:lumOff val="40000"/>
            </a:schemeClr>
          </a:solidFill>
          <a:effectLst>
            <a:glow rad="63500">
              <a:schemeClr val="accent4">
                <a:satMod val="175000"/>
                <a:alpha val="40000"/>
              </a:schemeClr>
            </a:glow>
          </a:effectLst>
        </p:grpSpPr>
        <p:sp>
          <p:nvSpPr>
            <p:cNvPr id="107" name="Folded Corner 106"/>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Connector 107"/>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8822282" y="586311"/>
            <a:ext cx="794810" cy="666156"/>
            <a:chOff x="5231109" y="5372100"/>
            <a:chExt cx="988716" cy="828675"/>
          </a:xfrm>
          <a:solidFill>
            <a:schemeClr val="accent4">
              <a:lumMod val="40000"/>
              <a:lumOff val="60000"/>
            </a:schemeClr>
          </a:solidFill>
          <a:effectLst/>
        </p:grpSpPr>
        <p:sp>
          <p:nvSpPr>
            <p:cNvPr id="120" name="Rounded Rectangle 119"/>
            <p:cNvSpPr/>
            <p:nvPr/>
          </p:nvSpPr>
          <p:spPr>
            <a:xfrm>
              <a:off x="5231109" y="5476875"/>
              <a:ext cx="988716" cy="7239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ed Rectangle 120"/>
            <p:cNvSpPr/>
            <p:nvPr/>
          </p:nvSpPr>
          <p:spPr>
            <a:xfrm>
              <a:off x="5231109" y="5372100"/>
              <a:ext cx="455316" cy="46672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5" name="Group 134"/>
          <p:cNvGrpSpPr/>
          <p:nvPr/>
        </p:nvGrpSpPr>
        <p:grpSpPr>
          <a:xfrm>
            <a:off x="10823738" y="1898495"/>
            <a:ext cx="572341" cy="687868"/>
            <a:chOff x="7124484" y="6722581"/>
            <a:chExt cx="671899" cy="752475"/>
          </a:xfrm>
          <a:solidFill>
            <a:schemeClr val="bg1"/>
          </a:solidFill>
          <a:effectLst>
            <a:glow rad="63500">
              <a:schemeClr val="accent4">
                <a:satMod val="175000"/>
                <a:alpha val="40000"/>
              </a:schemeClr>
            </a:glow>
          </a:effectLst>
        </p:grpSpPr>
        <p:sp>
          <p:nvSpPr>
            <p:cNvPr id="136" name="Folded Corner 135"/>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Connector 136"/>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8" name="Straight Arrow Connector 7"/>
          <p:cNvCxnSpPr/>
          <p:nvPr/>
        </p:nvCxnSpPr>
        <p:spPr>
          <a:xfrm>
            <a:off x="9710227" y="961502"/>
            <a:ext cx="118627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9976185" y="682890"/>
            <a:ext cx="585417" cy="276999"/>
          </a:xfrm>
          <a:prstGeom prst="rect">
            <a:avLst/>
          </a:prstGeom>
          <a:noFill/>
        </p:spPr>
        <p:txBody>
          <a:bodyPr wrap="none" rtlCol="0">
            <a:spAutoFit/>
          </a:bodyPr>
          <a:lstStyle/>
          <a:p>
            <a:r>
              <a:rPr lang="en-US" sz="1200" i="1" dirty="0" smtClean="0">
                <a:solidFill>
                  <a:srgbClr val="FF0000"/>
                </a:solidFill>
              </a:rPr>
              <a:t>clone</a:t>
            </a:r>
            <a:endParaRPr lang="en-US" sz="1200" i="1" dirty="0">
              <a:solidFill>
                <a:srgbClr val="FF0000"/>
              </a:solidFill>
            </a:endParaRPr>
          </a:p>
        </p:txBody>
      </p:sp>
      <p:sp>
        <p:nvSpPr>
          <p:cNvPr id="91" name="TextBox 90"/>
          <p:cNvSpPr txBox="1"/>
          <p:nvPr/>
        </p:nvSpPr>
        <p:spPr>
          <a:xfrm>
            <a:off x="11027015" y="1236920"/>
            <a:ext cx="874187" cy="261610"/>
          </a:xfrm>
          <a:prstGeom prst="rect">
            <a:avLst/>
          </a:prstGeom>
          <a:noFill/>
        </p:spPr>
        <p:txBody>
          <a:bodyPr wrap="square" rtlCol="0">
            <a:spAutoFit/>
          </a:bodyPr>
          <a:lstStyle/>
          <a:p>
            <a:r>
              <a:rPr lang="en-US" sz="1100" dirty="0" smtClean="0"/>
              <a:t>project</a:t>
            </a:r>
          </a:p>
        </p:txBody>
      </p:sp>
      <p:sp>
        <p:nvSpPr>
          <p:cNvPr id="15" name="TextBox 14"/>
          <p:cNvSpPr txBox="1"/>
          <p:nvPr/>
        </p:nvSpPr>
        <p:spPr>
          <a:xfrm>
            <a:off x="4312921" y="639842"/>
            <a:ext cx="4110210" cy="261610"/>
          </a:xfrm>
          <a:prstGeom prst="rect">
            <a:avLst/>
          </a:prstGeom>
          <a:solidFill>
            <a:schemeClr val="tx1">
              <a:lumMod val="95000"/>
              <a:lumOff val="5000"/>
            </a:schemeClr>
          </a:solidFill>
        </p:spPr>
        <p:txBody>
          <a:bodyPr wrap="square" rtlCol="0">
            <a:spAutoFit/>
          </a:bodyPr>
          <a:lstStyle/>
          <a:p>
            <a:r>
              <a:rPr lang="en-US" sz="1100" dirty="0">
                <a:solidFill>
                  <a:schemeClr val="bg2"/>
                </a:solidFill>
              </a:rPr>
              <a:t>&gt;&gt; </a:t>
            </a:r>
            <a:r>
              <a:rPr lang="en-US" sz="1100" dirty="0" err="1">
                <a:solidFill>
                  <a:schemeClr val="bg2"/>
                </a:solidFill>
              </a:rPr>
              <a:t>git</a:t>
            </a:r>
            <a:r>
              <a:rPr lang="en-US" sz="1100" dirty="0">
                <a:solidFill>
                  <a:schemeClr val="bg2"/>
                </a:solidFill>
              </a:rPr>
              <a:t> clone </a:t>
            </a:r>
            <a:r>
              <a:rPr lang="en-US" sz="1100" dirty="0" smtClean="0">
                <a:solidFill>
                  <a:schemeClr val="bg2"/>
                </a:solidFill>
              </a:rPr>
              <a:t>git@github.com:user/</a:t>
            </a:r>
            <a:r>
              <a:rPr lang="en-US" sz="1100" dirty="0" err="1" smtClean="0">
                <a:solidFill>
                  <a:schemeClr val="bg2"/>
                </a:solidFill>
              </a:rPr>
              <a:t>project.git</a:t>
            </a:r>
            <a:endParaRPr lang="en-US" sz="1100" dirty="0">
              <a:solidFill>
                <a:schemeClr val="bg2"/>
              </a:solidFill>
            </a:endParaRPr>
          </a:p>
        </p:txBody>
      </p:sp>
      <p:sp>
        <p:nvSpPr>
          <p:cNvPr id="17" name="Rectangle 16"/>
          <p:cNvSpPr/>
          <p:nvPr/>
        </p:nvSpPr>
        <p:spPr>
          <a:xfrm>
            <a:off x="4303356" y="2120376"/>
            <a:ext cx="4119775" cy="1954381"/>
          </a:xfrm>
          <a:prstGeom prst="rect">
            <a:avLst/>
          </a:prstGeom>
          <a:solidFill>
            <a:schemeClr val="tx1">
              <a:lumMod val="95000"/>
              <a:lumOff val="5000"/>
            </a:schemeClr>
          </a:solidFill>
        </p:spPr>
        <p:txBody>
          <a:bodyPr wrap="square">
            <a:spAutoFit/>
          </a:bodyPr>
          <a:lstStyle/>
          <a:p>
            <a:r>
              <a:rPr lang="en-US" sz="1100" dirty="0" smtClean="0">
                <a:solidFill>
                  <a:schemeClr val="bg2"/>
                </a:solidFill>
              </a:rPr>
              <a:t>&gt;&gt; </a:t>
            </a:r>
            <a:r>
              <a:rPr lang="en-US" sz="1100" dirty="0" err="1">
                <a:solidFill>
                  <a:schemeClr val="bg2"/>
                </a:solidFill>
              </a:rPr>
              <a:t>git</a:t>
            </a:r>
            <a:r>
              <a:rPr lang="en-US" sz="1100" dirty="0">
                <a:solidFill>
                  <a:schemeClr val="bg2"/>
                </a:solidFill>
              </a:rPr>
              <a:t> checkout –b </a:t>
            </a:r>
            <a:r>
              <a:rPr lang="en-US" sz="1100" dirty="0" err="1" smtClean="0">
                <a:solidFill>
                  <a:schemeClr val="bg2"/>
                </a:solidFill>
              </a:rPr>
              <a:t>bugfixBranch</a:t>
            </a:r>
            <a:endParaRPr lang="en-US" sz="1100" dirty="0">
              <a:solidFill>
                <a:schemeClr val="bg2"/>
              </a:solidFill>
            </a:endParaRPr>
          </a:p>
          <a:p>
            <a:r>
              <a:rPr lang="en-US" sz="1100" dirty="0">
                <a:solidFill>
                  <a:schemeClr val="bg2"/>
                </a:solidFill>
              </a:rPr>
              <a:t>&gt;&gt; touch file3</a:t>
            </a:r>
          </a:p>
          <a:p>
            <a:r>
              <a:rPr lang="en-US" sz="1100" dirty="0">
                <a:solidFill>
                  <a:schemeClr val="bg2"/>
                </a:solidFill>
              </a:rPr>
              <a:t>&gt;&gt; echo “new code” &gt;&gt; file1</a:t>
            </a:r>
          </a:p>
          <a:p>
            <a:r>
              <a:rPr lang="en-US" sz="1100" dirty="0">
                <a:solidFill>
                  <a:schemeClr val="bg2"/>
                </a:solidFill>
              </a:rPr>
              <a:t>&gt;&gt; </a:t>
            </a:r>
            <a:r>
              <a:rPr lang="en-US" sz="1100" dirty="0" err="1">
                <a:solidFill>
                  <a:schemeClr val="bg2"/>
                </a:solidFill>
              </a:rPr>
              <a:t>git</a:t>
            </a:r>
            <a:r>
              <a:rPr lang="en-US" sz="1100" dirty="0">
                <a:solidFill>
                  <a:schemeClr val="bg2"/>
                </a:solidFill>
              </a:rPr>
              <a:t> status</a:t>
            </a:r>
          </a:p>
          <a:p>
            <a:r>
              <a:rPr lang="en-US" sz="1100" dirty="0">
                <a:solidFill>
                  <a:schemeClr val="bg2"/>
                </a:solidFill>
              </a:rPr>
              <a:t>   modified:        file1</a:t>
            </a:r>
          </a:p>
          <a:p>
            <a:r>
              <a:rPr lang="en-US" sz="1100" dirty="0">
                <a:solidFill>
                  <a:schemeClr val="bg2"/>
                </a:solidFill>
              </a:rPr>
              <a:t>   untracked files: file3</a:t>
            </a:r>
          </a:p>
          <a:p>
            <a:r>
              <a:rPr lang="en-US" sz="1100" dirty="0">
                <a:solidFill>
                  <a:schemeClr val="bg2"/>
                </a:solidFill>
              </a:rPr>
              <a:t>&gt;&gt; </a:t>
            </a:r>
            <a:r>
              <a:rPr lang="en-US" sz="1100" dirty="0" err="1">
                <a:solidFill>
                  <a:schemeClr val="bg2"/>
                </a:solidFill>
              </a:rPr>
              <a:t>git</a:t>
            </a:r>
            <a:r>
              <a:rPr lang="en-US" sz="1100" dirty="0">
                <a:solidFill>
                  <a:schemeClr val="bg2"/>
                </a:solidFill>
              </a:rPr>
              <a:t> add .</a:t>
            </a:r>
          </a:p>
          <a:p>
            <a:r>
              <a:rPr lang="en-US" sz="1100" dirty="0">
                <a:solidFill>
                  <a:schemeClr val="bg2"/>
                </a:solidFill>
              </a:rPr>
              <a:t>&gt;&gt; </a:t>
            </a:r>
            <a:r>
              <a:rPr lang="en-US" sz="1100" dirty="0" err="1">
                <a:solidFill>
                  <a:schemeClr val="bg2"/>
                </a:solidFill>
              </a:rPr>
              <a:t>git</a:t>
            </a:r>
            <a:r>
              <a:rPr lang="en-US" sz="1100" dirty="0">
                <a:solidFill>
                  <a:schemeClr val="bg2"/>
                </a:solidFill>
              </a:rPr>
              <a:t> status</a:t>
            </a:r>
          </a:p>
          <a:p>
            <a:r>
              <a:rPr lang="en-US" sz="1100" dirty="0">
                <a:solidFill>
                  <a:schemeClr val="bg2"/>
                </a:solidFill>
              </a:rPr>
              <a:t>   modified: file1</a:t>
            </a:r>
          </a:p>
          <a:p>
            <a:r>
              <a:rPr lang="en-US" sz="1100" dirty="0">
                <a:solidFill>
                  <a:schemeClr val="bg2"/>
                </a:solidFill>
              </a:rPr>
              <a:t>   new file: file3</a:t>
            </a:r>
          </a:p>
          <a:p>
            <a:r>
              <a:rPr lang="en-US" sz="1100" dirty="0">
                <a:solidFill>
                  <a:schemeClr val="bg2"/>
                </a:solidFill>
              </a:rPr>
              <a:t>&gt;&gt; </a:t>
            </a:r>
            <a:r>
              <a:rPr lang="en-US" sz="1100" dirty="0" err="1">
                <a:solidFill>
                  <a:schemeClr val="bg2"/>
                </a:solidFill>
              </a:rPr>
              <a:t>git</a:t>
            </a:r>
            <a:r>
              <a:rPr lang="en-US" sz="1100" dirty="0">
                <a:solidFill>
                  <a:schemeClr val="bg2"/>
                </a:solidFill>
              </a:rPr>
              <a:t> commit –m “fixed stuff</a:t>
            </a:r>
            <a:r>
              <a:rPr lang="en-US" sz="1100" dirty="0" smtClean="0">
                <a:solidFill>
                  <a:schemeClr val="bg2"/>
                </a:solidFill>
              </a:rPr>
              <a:t>”</a:t>
            </a:r>
            <a:endParaRPr lang="en-US" sz="1100" dirty="0">
              <a:solidFill>
                <a:schemeClr val="bg2"/>
              </a:solidFill>
            </a:endParaRPr>
          </a:p>
        </p:txBody>
      </p:sp>
      <p:grpSp>
        <p:nvGrpSpPr>
          <p:cNvPr id="96" name="Group 95"/>
          <p:cNvGrpSpPr/>
          <p:nvPr/>
        </p:nvGrpSpPr>
        <p:grpSpPr>
          <a:xfrm>
            <a:off x="9010813" y="1897425"/>
            <a:ext cx="572341" cy="687868"/>
            <a:chOff x="7124484" y="6722581"/>
            <a:chExt cx="671899" cy="752475"/>
          </a:xfrm>
          <a:solidFill>
            <a:schemeClr val="bg1"/>
          </a:solidFill>
        </p:grpSpPr>
        <p:sp>
          <p:nvSpPr>
            <p:cNvPr id="97" name="Folded Corner 96"/>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10657951" y="2014279"/>
            <a:ext cx="572341" cy="687868"/>
            <a:chOff x="7124484" y="6722581"/>
            <a:chExt cx="671899" cy="752475"/>
          </a:xfrm>
          <a:solidFill>
            <a:schemeClr val="bg1"/>
          </a:solidFill>
          <a:effectLst>
            <a:glow rad="63500">
              <a:schemeClr val="accent4">
                <a:satMod val="175000"/>
                <a:alpha val="40000"/>
              </a:schemeClr>
            </a:glow>
          </a:effectLst>
        </p:grpSpPr>
        <p:sp>
          <p:nvSpPr>
            <p:cNvPr id="142" name="Folded Corner 141"/>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3" name="Straight Connector 142"/>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a:off x="10661865" y="3221858"/>
            <a:ext cx="572341" cy="687868"/>
            <a:chOff x="7124484" y="6722581"/>
            <a:chExt cx="671899" cy="752475"/>
          </a:xfrm>
          <a:solidFill>
            <a:schemeClr val="bg1"/>
          </a:solidFill>
          <a:effectLst>
            <a:glow rad="63500">
              <a:schemeClr val="accent4">
                <a:satMod val="175000"/>
                <a:alpha val="40000"/>
              </a:schemeClr>
            </a:glow>
          </a:effectLst>
        </p:grpSpPr>
        <p:sp>
          <p:nvSpPr>
            <p:cNvPr id="147" name="Folded Corner 146"/>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8" name="Straight Connector 147"/>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p:nvGrpSpPr>
        <p:grpSpPr>
          <a:xfrm>
            <a:off x="8845026" y="2013209"/>
            <a:ext cx="572341" cy="687868"/>
            <a:chOff x="7124484" y="6722581"/>
            <a:chExt cx="671899" cy="752475"/>
          </a:xfrm>
          <a:solidFill>
            <a:schemeClr val="bg1"/>
          </a:solidFill>
        </p:grpSpPr>
        <p:sp>
          <p:nvSpPr>
            <p:cNvPr id="124" name="Folded Corner 123"/>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Connector 124"/>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4312921" y="1126193"/>
            <a:ext cx="4110210" cy="769441"/>
          </a:xfrm>
          <a:prstGeom prst="rect">
            <a:avLst/>
          </a:prstGeom>
          <a:solidFill>
            <a:schemeClr val="tx1">
              <a:lumMod val="95000"/>
              <a:lumOff val="5000"/>
            </a:schemeClr>
          </a:solidFill>
        </p:spPr>
        <p:txBody>
          <a:bodyPr wrap="square">
            <a:spAutoFit/>
          </a:bodyPr>
          <a:lstStyle/>
          <a:p>
            <a:r>
              <a:rPr lang="en-US" sz="1100" dirty="0">
                <a:solidFill>
                  <a:schemeClr val="bg2"/>
                </a:solidFill>
              </a:rPr>
              <a:t>&gt;&gt; cd project</a:t>
            </a:r>
          </a:p>
          <a:p>
            <a:r>
              <a:rPr lang="en-US" sz="1100" dirty="0">
                <a:solidFill>
                  <a:schemeClr val="bg2"/>
                </a:solidFill>
              </a:rPr>
              <a:t>&gt;&gt; </a:t>
            </a:r>
            <a:r>
              <a:rPr lang="en-US" sz="1100" dirty="0" err="1">
                <a:solidFill>
                  <a:schemeClr val="bg2"/>
                </a:solidFill>
              </a:rPr>
              <a:t>ls</a:t>
            </a:r>
            <a:endParaRPr lang="en-US" sz="1100" dirty="0">
              <a:solidFill>
                <a:schemeClr val="bg2"/>
              </a:solidFill>
            </a:endParaRPr>
          </a:p>
          <a:p>
            <a:r>
              <a:rPr lang="en-US" sz="1100" dirty="0">
                <a:solidFill>
                  <a:schemeClr val="bg2"/>
                </a:solidFill>
              </a:rPr>
              <a:t>   file1</a:t>
            </a:r>
          </a:p>
          <a:p>
            <a:r>
              <a:rPr lang="en-US" sz="1100" dirty="0">
                <a:solidFill>
                  <a:schemeClr val="bg2"/>
                </a:solidFill>
              </a:rPr>
              <a:t>   file2</a:t>
            </a:r>
          </a:p>
        </p:txBody>
      </p:sp>
      <p:grpSp>
        <p:nvGrpSpPr>
          <p:cNvPr id="151" name="Group 150"/>
          <p:cNvGrpSpPr/>
          <p:nvPr/>
        </p:nvGrpSpPr>
        <p:grpSpPr>
          <a:xfrm>
            <a:off x="10963193" y="4124259"/>
            <a:ext cx="572341" cy="687868"/>
            <a:chOff x="7124484" y="6722581"/>
            <a:chExt cx="671899" cy="752475"/>
          </a:xfrm>
          <a:solidFill>
            <a:schemeClr val="bg1"/>
          </a:solidFill>
          <a:effectLst/>
        </p:grpSpPr>
        <p:sp>
          <p:nvSpPr>
            <p:cNvPr id="152" name="Folded Corner 151"/>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6" name="Group 155"/>
          <p:cNvGrpSpPr/>
          <p:nvPr/>
        </p:nvGrpSpPr>
        <p:grpSpPr>
          <a:xfrm>
            <a:off x="10809819" y="4233884"/>
            <a:ext cx="572341" cy="687868"/>
            <a:chOff x="7124484" y="6722581"/>
            <a:chExt cx="671899" cy="752475"/>
          </a:xfrm>
          <a:solidFill>
            <a:schemeClr val="bg1"/>
          </a:solidFill>
          <a:effectLst/>
        </p:grpSpPr>
        <p:sp>
          <p:nvSpPr>
            <p:cNvPr id="157" name="Folded Corner 156"/>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8" name="Straight Connector 157"/>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1" name="Group 160"/>
          <p:cNvGrpSpPr/>
          <p:nvPr/>
        </p:nvGrpSpPr>
        <p:grpSpPr>
          <a:xfrm>
            <a:off x="10661865" y="4362199"/>
            <a:ext cx="572341" cy="687868"/>
            <a:chOff x="7124484" y="6722581"/>
            <a:chExt cx="671899" cy="752475"/>
          </a:xfrm>
          <a:solidFill>
            <a:schemeClr val="bg1"/>
          </a:solidFill>
          <a:effectLst/>
        </p:grpSpPr>
        <p:sp>
          <p:nvSpPr>
            <p:cNvPr id="162" name="Folded Corner 161"/>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Straight Connector 162"/>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81" name="Straight Arrow Connector 180"/>
          <p:cNvCxnSpPr/>
          <p:nvPr/>
        </p:nvCxnSpPr>
        <p:spPr>
          <a:xfrm flipV="1">
            <a:off x="9713566" y="2363388"/>
            <a:ext cx="882906" cy="87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9701796" y="2093482"/>
            <a:ext cx="711027" cy="276999"/>
          </a:xfrm>
          <a:prstGeom prst="rect">
            <a:avLst/>
          </a:prstGeom>
          <a:noFill/>
        </p:spPr>
        <p:txBody>
          <a:bodyPr wrap="square" rtlCol="0">
            <a:spAutoFit/>
          </a:bodyPr>
          <a:lstStyle/>
          <a:p>
            <a:r>
              <a:rPr lang="en-US" sz="1200" i="1" dirty="0" smtClean="0">
                <a:solidFill>
                  <a:srgbClr val="FF0000"/>
                </a:solidFill>
              </a:rPr>
              <a:t>branch</a:t>
            </a:r>
            <a:endParaRPr lang="en-US" sz="1200" i="1" dirty="0">
              <a:solidFill>
                <a:srgbClr val="FF0000"/>
              </a:solidFill>
            </a:endParaRPr>
          </a:p>
        </p:txBody>
      </p:sp>
      <p:sp>
        <p:nvSpPr>
          <p:cNvPr id="185" name="TextBox 184"/>
          <p:cNvSpPr txBox="1"/>
          <p:nvPr/>
        </p:nvSpPr>
        <p:spPr>
          <a:xfrm>
            <a:off x="9677109" y="2332078"/>
            <a:ext cx="933475" cy="276999"/>
          </a:xfrm>
          <a:prstGeom prst="rect">
            <a:avLst/>
          </a:prstGeom>
          <a:noFill/>
        </p:spPr>
        <p:txBody>
          <a:bodyPr wrap="square" rtlCol="0">
            <a:spAutoFit/>
          </a:bodyPr>
          <a:lstStyle/>
          <a:p>
            <a:r>
              <a:rPr lang="en-US" sz="1200" i="1" dirty="0" smtClean="0">
                <a:solidFill>
                  <a:srgbClr val="FF0000"/>
                </a:solidFill>
              </a:rPr>
              <a:t>checkout</a:t>
            </a:r>
            <a:endParaRPr lang="en-US" sz="1200" i="1" dirty="0">
              <a:solidFill>
                <a:srgbClr val="FF0000"/>
              </a:solidFill>
            </a:endParaRPr>
          </a:p>
        </p:txBody>
      </p:sp>
      <p:grpSp>
        <p:nvGrpSpPr>
          <p:cNvPr id="187" name="Group 186"/>
          <p:cNvGrpSpPr/>
          <p:nvPr/>
        </p:nvGrpSpPr>
        <p:grpSpPr>
          <a:xfrm>
            <a:off x="9138395" y="2954590"/>
            <a:ext cx="572341" cy="687868"/>
            <a:chOff x="7124484" y="6722581"/>
            <a:chExt cx="671899" cy="752475"/>
          </a:xfrm>
          <a:solidFill>
            <a:schemeClr val="bg1">
              <a:lumMod val="85000"/>
            </a:schemeClr>
          </a:solidFill>
          <a:effectLst>
            <a:glow rad="63500">
              <a:schemeClr val="accent4">
                <a:satMod val="175000"/>
                <a:alpha val="40000"/>
              </a:schemeClr>
            </a:glow>
          </a:effectLst>
        </p:grpSpPr>
        <p:sp>
          <p:nvSpPr>
            <p:cNvPr id="188" name="Folded Corner 187"/>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9" name="Straight Connector 188"/>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2" name="Group 191"/>
          <p:cNvGrpSpPr/>
          <p:nvPr/>
        </p:nvGrpSpPr>
        <p:grpSpPr>
          <a:xfrm>
            <a:off x="8973289" y="3070375"/>
            <a:ext cx="572341" cy="687868"/>
            <a:chOff x="7124484" y="6722581"/>
            <a:chExt cx="671899" cy="752475"/>
          </a:xfrm>
          <a:solidFill>
            <a:srgbClr val="FF9B9B"/>
          </a:solidFill>
          <a:effectLst>
            <a:glow rad="63500">
              <a:schemeClr val="accent4">
                <a:satMod val="175000"/>
                <a:alpha val="40000"/>
              </a:schemeClr>
            </a:glow>
          </a:effectLst>
        </p:grpSpPr>
        <p:sp>
          <p:nvSpPr>
            <p:cNvPr id="193" name="Folded Corner 192"/>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4" name="Straight Connector 193"/>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7" name="Group 196"/>
          <p:cNvGrpSpPr/>
          <p:nvPr/>
        </p:nvGrpSpPr>
        <p:grpSpPr>
          <a:xfrm>
            <a:off x="8807502" y="3186159"/>
            <a:ext cx="572341" cy="687868"/>
            <a:chOff x="7124484" y="6722581"/>
            <a:chExt cx="671899" cy="752475"/>
          </a:xfrm>
          <a:solidFill>
            <a:schemeClr val="bg1"/>
          </a:solidFill>
          <a:effectLst>
            <a:glow rad="63500">
              <a:schemeClr val="accent4">
                <a:satMod val="175000"/>
                <a:alpha val="40000"/>
              </a:schemeClr>
            </a:glow>
          </a:effectLst>
        </p:grpSpPr>
        <p:sp>
          <p:nvSpPr>
            <p:cNvPr id="198" name="Folded Corner 197"/>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9" name="Straight Connector 198"/>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02" name="TextBox 201"/>
          <p:cNvSpPr txBox="1"/>
          <p:nvPr/>
        </p:nvSpPr>
        <p:spPr>
          <a:xfrm>
            <a:off x="9858354" y="3238831"/>
            <a:ext cx="933475" cy="276999"/>
          </a:xfrm>
          <a:prstGeom prst="rect">
            <a:avLst/>
          </a:prstGeom>
          <a:noFill/>
        </p:spPr>
        <p:txBody>
          <a:bodyPr wrap="square" rtlCol="0">
            <a:spAutoFit/>
          </a:bodyPr>
          <a:lstStyle/>
          <a:p>
            <a:r>
              <a:rPr lang="en-US" sz="1200" i="1" dirty="0" smtClean="0">
                <a:solidFill>
                  <a:srgbClr val="00B0F0"/>
                </a:solidFill>
              </a:rPr>
              <a:t>modify</a:t>
            </a:r>
            <a:endParaRPr lang="en-US" sz="1200" i="1" dirty="0">
              <a:solidFill>
                <a:srgbClr val="00B0F0"/>
              </a:solidFill>
            </a:endParaRPr>
          </a:p>
        </p:txBody>
      </p:sp>
      <p:sp>
        <p:nvSpPr>
          <p:cNvPr id="203" name="TextBox 202"/>
          <p:cNvSpPr txBox="1"/>
          <p:nvPr/>
        </p:nvSpPr>
        <p:spPr>
          <a:xfrm>
            <a:off x="9906111" y="3515830"/>
            <a:ext cx="544240" cy="276999"/>
          </a:xfrm>
          <a:prstGeom prst="rect">
            <a:avLst/>
          </a:prstGeom>
          <a:noFill/>
        </p:spPr>
        <p:txBody>
          <a:bodyPr wrap="square" rtlCol="0">
            <a:spAutoFit/>
          </a:bodyPr>
          <a:lstStyle/>
          <a:p>
            <a:r>
              <a:rPr lang="en-US" sz="1200" i="1" dirty="0" smtClean="0">
                <a:solidFill>
                  <a:srgbClr val="FF0000"/>
                </a:solidFill>
              </a:rPr>
              <a:t>add</a:t>
            </a:r>
            <a:endParaRPr lang="en-US" sz="1200" i="1" dirty="0">
              <a:solidFill>
                <a:srgbClr val="FF0000"/>
              </a:solidFill>
            </a:endParaRPr>
          </a:p>
        </p:txBody>
      </p:sp>
      <p:grpSp>
        <p:nvGrpSpPr>
          <p:cNvPr id="205" name="Group 204"/>
          <p:cNvGrpSpPr/>
          <p:nvPr/>
        </p:nvGrpSpPr>
        <p:grpSpPr>
          <a:xfrm>
            <a:off x="9010813" y="4259951"/>
            <a:ext cx="572341" cy="687868"/>
            <a:chOff x="7124484" y="6722581"/>
            <a:chExt cx="671899" cy="752475"/>
          </a:xfrm>
          <a:solidFill>
            <a:schemeClr val="bg1"/>
          </a:solidFill>
          <a:effectLst>
            <a:glow rad="63500">
              <a:schemeClr val="accent4">
                <a:satMod val="175000"/>
                <a:alpha val="40000"/>
              </a:schemeClr>
            </a:glow>
          </a:effectLst>
        </p:grpSpPr>
        <p:sp>
          <p:nvSpPr>
            <p:cNvPr id="206" name="Folded Corner 205"/>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7" name="Straight Connector 206"/>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10" name="Group 209"/>
          <p:cNvGrpSpPr/>
          <p:nvPr/>
        </p:nvGrpSpPr>
        <p:grpSpPr>
          <a:xfrm>
            <a:off x="8845026" y="4375735"/>
            <a:ext cx="572341" cy="687868"/>
            <a:chOff x="7124484" y="6722581"/>
            <a:chExt cx="671899" cy="752475"/>
          </a:xfrm>
          <a:solidFill>
            <a:schemeClr val="bg1"/>
          </a:solidFill>
          <a:effectLst>
            <a:glow rad="63500">
              <a:schemeClr val="accent4">
                <a:satMod val="175000"/>
                <a:alpha val="40000"/>
              </a:schemeClr>
            </a:glow>
          </a:effectLst>
        </p:grpSpPr>
        <p:sp>
          <p:nvSpPr>
            <p:cNvPr id="211" name="Folded Corner 210"/>
            <p:cNvSpPr/>
            <p:nvPr/>
          </p:nvSpPr>
          <p:spPr>
            <a:xfrm rot="10800000">
              <a:off x="7124484" y="6722581"/>
              <a:ext cx="671899" cy="752475"/>
            </a:xfrm>
            <a:prstGeom prst="foldedCorner">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2" name="Straight Connector 211"/>
            <p:cNvCxnSpPr/>
            <p:nvPr/>
          </p:nvCxnSpPr>
          <p:spPr>
            <a:xfrm>
              <a:off x="7219950" y="6924675"/>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7219950" y="701040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a:off x="7223470" y="7105650"/>
              <a:ext cx="483291" cy="0"/>
            </a:xfrm>
            <a:prstGeom prst="line">
              <a:avLst/>
            </a:prstGeom>
            <a:grp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215" name="Straight Arrow Connector 214"/>
          <p:cNvCxnSpPr/>
          <p:nvPr/>
        </p:nvCxnSpPr>
        <p:spPr>
          <a:xfrm flipV="1">
            <a:off x="9845162" y="4754746"/>
            <a:ext cx="765422" cy="222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6" name="TextBox 215"/>
          <p:cNvSpPr txBox="1"/>
          <p:nvPr/>
        </p:nvSpPr>
        <p:spPr>
          <a:xfrm>
            <a:off x="9874197" y="4482760"/>
            <a:ext cx="711027" cy="276999"/>
          </a:xfrm>
          <a:prstGeom prst="rect">
            <a:avLst/>
          </a:prstGeom>
          <a:noFill/>
        </p:spPr>
        <p:txBody>
          <a:bodyPr wrap="square" rtlCol="0">
            <a:spAutoFit/>
          </a:bodyPr>
          <a:lstStyle/>
          <a:p>
            <a:r>
              <a:rPr lang="en-US" sz="1200" i="1" dirty="0" smtClean="0">
                <a:solidFill>
                  <a:srgbClr val="FF0000"/>
                </a:solidFill>
              </a:rPr>
              <a:t>commit</a:t>
            </a:r>
            <a:endParaRPr lang="en-US" sz="1200" i="1" dirty="0">
              <a:solidFill>
                <a:srgbClr val="FF0000"/>
              </a:solidFill>
            </a:endParaRPr>
          </a:p>
        </p:txBody>
      </p:sp>
      <p:sp>
        <p:nvSpPr>
          <p:cNvPr id="217" name="TextBox 216"/>
          <p:cNvSpPr txBox="1"/>
          <p:nvPr/>
        </p:nvSpPr>
        <p:spPr>
          <a:xfrm>
            <a:off x="9885701" y="4723409"/>
            <a:ext cx="933475" cy="276999"/>
          </a:xfrm>
          <a:prstGeom prst="rect">
            <a:avLst/>
          </a:prstGeom>
          <a:noFill/>
        </p:spPr>
        <p:txBody>
          <a:bodyPr wrap="square" rtlCol="0">
            <a:spAutoFit/>
          </a:bodyPr>
          <a:lstStyle/>
          <a:p>
            <a:r>
              <a:rPr lang="en-US" sz="1200" i="1" dirty="0" smtClean="0">
                <a:solidFill>
                  <a:srgbClr val="FF0000"/>
                </a:solidFill>
              </a:rPr>
              <a:t>merge</a:t>
            </a:r>
            <a:endParaRPr lang="en-US" sz="1200" i="1" dirty="0">
              <a:solidFill>
                <a:srgbClr val="FF0000"/>
              </a:solidFill>
            </a:endParaRPr>
          </a:p>
        </p:txBody>
      </p:sp>
      <p:sp>
        <p:nvSpPr>
          <p:cNvPr id="238" name="Rectangle 237"/>
          <p:cNvSpPr/>
          <p:nvPr/>
        </p:nvSpPr>
        <p:spPr>
          <a:xfrm>
            <a:off x="4303356" y="4304651"/>
            <a:ext cx="4119775" cy="1107996"/>
          </a:xfrm>
          <a:prstGeom prst="rect">
            <a:avLst/>
          </a:prstGeom>
          <a:solidFill>
            <a:schemeClr val="tx1">
              <a:lumMod val="95000"/>
              <a:lumOff val="5000"/>
            </a:schemeClr>
          </a:solidFill>
        </p:spPr>
        <p:txBody>
          <a:bodyPr wrap="square">
            <a:spAutoFit/>
          </a:bodyPr>
          <a:lstStyle/>
          <a:p>
            <a:r>
              <a:rPr lang="en-US" sz="1100" dirty="0" smtClean="0">
                <a:solidFill>
                  <a:schemeClr val="bg2"/>
                </a:solidFill>
              </a:rPr>
              <a:t>&gt;&gt; </a:t>
            </a:r>
            <a:r>
              <a:rPr lang="en-US" sz="1100" dirty="0" err="1">
                <a:solidFill>
                  <a:schemeClr val="bg2"/>
                </a:solidFill>
              </a:rPr>
              <a:t>git</a:t>
            </a:r>
            <a:r>
              <a:rPr lang="en-US" sz="1100" dirty="0">
                <a:solidFill>
                  <a:schemeClr val="bg2"/>
                </a:solidFill>
              </a:rPr>
              <a:t> checkout </a:t>
            </a:r>
            <a:r>
              <a:rPr lang="en-US" sz="1100" dirty="0" smtClean="0">
                <a:solidFill>
                  <a:schemeClr val="bg2"/>
                </a:solidFill>
              </a:rPr>
              <a:t>master</a:t>
            </a:r>
          </a:p>
          <a:p>
            <a:r>
              <a:rPr lang="en-US" sz="1100" dirty="0" smtClean="0">
                <a:solidFill>
                  <a:schemeClr val="bg2"/>
                </a:solidFill>
              </a:rPr>
              <a:t>&gt;&gt; </a:t>
            </a:r>
            <a:r>
              <a:rPr lang="en-US" sz="1100" dirty="0" err="1" smtClean="0">
                <a:solidFill>
                  <a:schemeClr val="bg2"/>
                </a:solidFill>
              </a:rPr>
              <a:t>git</a:t>
            </a:r>
            <a:r>
              <a:rPr lang="en-US" sz="1100" dirty="0" smtClean="0">
                <a:solidFill>
                  <a:schemeClr val="bg2"/>
                </a:solidFill>
              </a:rPr>
              <a:t> diff </a:t>
            </a:r>
            <a:r>
              <a:rPr lang="en-US" sz="1100" dirty="0" err="1" smtClean="0">
                <a:solidFill>
                  <a:schemeClr val="bg2"/>
                </a:solidFill>
              </a:rPr>
              <a:t>bugfixBranch</a:t>
            </a:r>
            <a:endParaRPr lang="en-US" sz="1100" dirty="0" smtClean="0">
              <a:solidFill>
                <a:schemeClr val="bg2"/>
              </a:solidFill>
            </a:endParaRPr>
          </a:p>
          <a:p>
            <a:r>
              <a:rPr lang="en-US" sz="1100" dirty="0">
                <a:solidFill>
                  <a:schemeClr val="bg2"/>
                </a:solidFill>
              </a:rPr>
              <a:t> </a:t>
            </a:r>
            <a:r>
              <a:rPr lang="en-US" sz="1100" dirty="0" smtClean="0">
                <a:solidFill>
                  <a:schemeClr val="bg2"/>
                </a:solidFill>
              </a:rPr>
              <a:t>  modified file1</a:t>
            </a:r>
          </a:p>
          <a:p>
            <a:r>
              <a:rPr lang="en-US" sz="1100" dirty="0">
                <a:solidFill>
                  <a:schemeClr val="bg2"/>
                </a:solidFill>
              </a:rPr>
              <a:t> </a:t>
            </a:r>
            <a:r>
              <a:rPr lang="en-US" sz="1100" dirty="0" smtClean="0">
                <a:solidFill>
                  <a:schemeClr val="bg2"/>
                </a:solidFill>
              </a:rPr>
              <a:t>  +fixed stuff</a:t>
            </a:r>
          </a:p>
          <a:p>
            <a:r>
              <a:rPr lang="en-US" sz="1100" dirty="0">
                <a:solidFill>
                  <a:schemeClr val="bg2"/>
                </a:solidFill>
              </a:rPr>
              <a:t> </a:t>
            </a:r>
            <a:r>
              <a:rPr lang="en-US" sz="1100" dirty="0" smtClean="0">
                <a:solidFill>
                  <a:schemeClr val="bg2"/>
                </a:solidFill>
              </a:rPr>
              <a:t>  created file3</a:t>
            </a:r>
          </a:p>
          <a:p>
            <a:r>
              <a:rPr lang="en-US" sz="1100" dirty="0" smtClean="0">
                <a:solidFill>
                  <a:schemeClr val="bg2"/>
                </a:solidFill>
              </a:rPr>
              <a:t>&gt;&gt; </a:t>
            </a:r>
            <a:r>
              <a:rPr lang="en-US" sz="1100" dirty="0" err="1" smtClean="0">
                <a:solidFill>
                  <a:schemeClr val="bg2"/>
                </a:solidFill>
              </a:rPr>
              <a:t>git</a:t>
            </a:r>
            <a:r>
              <a:rPr lang="en-US" sz="1100" dirty="0" smtClean="0">
                <a:solidFill>
                  <a:schemeClr val="bg2"/>
                </a:solidFill>
              </a:rPr>
              <a:t> merge </a:t>
            </a:r>
            <a:r>
              <a:rPr lang="en-US" sz="1100" dirty="0" err="1" smtClean="0">
                <a:solidFill>
                  <a:schemeClr val="bg2"/>
                </a:solidFill>
              </a:rPr>
              <a:t>bugfixBranch</a:t>
            </a:r>
            <a:endParaRPr lang="en-US" sz="1100" dirty="0">
              <a:solidFill>
                <a:schemeClr val="bg2"/>
              </a:solidFill>
            </a:endParaRPr>
          </a:p>
        </p:txBody>
      </p:sp>
      <p:cxnSp>
        <p:nvCxnSpPr>
          <p:cNvPr id="239" name="Straight Arrow Connector 238"/>
          <p:cNvCxnSpPr/>
          <p:nvPr/>
        </p:nvCxnSpPr>
        <p:spPr>
          <a:xfrm>
            <a:off x="9776921" y="3535315"/>
            <a:ext cx="83366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49" name="Group 248"/>
          <p:cNvGrpSpPr/>
          <p:nvPr/>
        </p:nvGrpSpPr>
        <p:grpSpPr>
          <a:xfrm>
            <a:off x="10936857" y="5404639"/>
            <a:ext cx="794810" cy="666156"/>
            <a:chOff x="5231109" y="5372100"/>
            <a:chExt cx="988716" cy="828675"/>
          </a:xfrm>
        </p:grpSpPr>
        <p:sp>
          <p:nvSpPr>
            <p:cNvPr id="250" name="Rounded Rectangle 249"/>
            <p:cNvSpPr/>
            <p:nvPr/>
          </p:nvSpPr>
          <p:spPr>
            <a:xfrm>
              <a:off x="5231109" y="5476875"/>
              <a:ext cx="988716" cy="7239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ounded Rectangle 250"/>
            <p:cNvSpPr/>
            <p:nvPr/>
          </p:nvSpPr>
          <p:spPr>
            <a:xfrm>
              <a:off x="5231109" y="5372100"/>
              <a:ext cx="455316" cy="46672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2" name="TextBox 251"/>
          <p:cNvSpPr txBox="1"/>
          <p:nvPr/>
        </p:nvSpPr>
        <p:spPr>
          <a:xfrm>
            <a:off x="8612433" y="6069253"/>
            <a:ext cx="1364476" cy="430887"/>
          </a:xfrm>
          <a:prstGeom prst="rect">
            <a:avLst/>
          </a:prstGeom>
          <a:noFill/>
        </p:spPr>
        <p:txBody>
          <a:bodyPr wrap="none" rtlCol="0">
            <a:spAutoFit/>
          </a:bodyPr>
          <a:lstStyle/>
          <a:p>
            <a:r>
              <a:rPr lang="en-US" sz="1100" dirty="0" smtClean="0"/>
              <a:t>git@github.com:</a:t>
            </a:r>
          </a:p>
          <a:p>
            <a:r>
              <a:rPr lang="en-US" sz="1100" dirty="0" smtClean="0"/>
              <a:t>user/</a:t>
            </a:r>
            <a:r>
              <a:rPr lang="en-US" sz="1100" dirty="0" err="1" smtClean="0"/>
              <a:t>project.git</a:t>
            </a:r>
            <a:endParaRPr lang="en-US" sz="1100" dirty="0"/>
          </a:p>
        </p:txBody>
      </p:sp>
      <p:grpSp>
        <p:nvGrpSpPr>
          <p:cNvPr id="253" name="Group 252"/>
          <p:cNvGrpSpPr/>
          <p:nvPr/>
        </p:nvGrpSpPr>
        <p:grpSpPr>
          <a:xfrm>
            <a:off x="8790897" y="5404639"/>
            <a:ext cx="794810" cy="666156"/>
            <a:chOff x="5231109" y="5372100"/>
            <a:chExt cx="988716" cy="828675"/>
          </a:xfrm>
          <a:solidFill>
            <a:schemeClr val="accent4">
              <a:lumMod val="40000"/>
              <a:lumOff val="60000"/>
            </a:schemeClr>
          </a:solidFill>
          <a:effectLst/>
        </p:grpSpPr>
        <p:sp>
          <p:nvSpPr>
            <p:cNvPr id="254" name="Rounded Rectangle 253"/>
            <p:cNvSpPr/>
            <p:nvPr/>
          </p:nvSpPr>
          <p:spPr>
            <a:xfrm>
              <a:off x="5231109" y="5476875"/>
              <a:ext cx="988716" cy="7239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ounded Rectangle 254"/>
            <p:cNvSpPr/>
            <p:nvPr/>
          </p:nvSpPr>
          <p:spPr>
            <a:xfrm>
              <a:off x="5231109" y="5372100"/>
              <a:ext cx="455316" cy="46672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56" name="Straight Arrow Connector 255"/>
          <p:cNvCxnSpPr/>
          <p:nvPr/>
        </p:nvCxnSpPr>
        <p:spPr>
          <a:xfrm flipH="1" flipV="1">
            <a:off x="9656427" y="5778217"/>
            <a:ext cx="1197291" cy="161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7" name="TextBox 256"/>
          <p:cNvSpPr txBox="1"/>
          <p:nvPr/>
        </p:nvSpPr>
        <p:spPr>
          <a:xfrm>
            <a:off x="9944800" y="5501218"/>
            <a:ext cx="505267" cy="276999"/>
          </a:xfrm>
          <a:prstGeom prst="rect">
            <a:avLst/>
          </a:prstGeom>
          <a:noFill/>
        </p:spPr>
        <p:txBody>
          <a:bodyPr wrap="none" rtlCol="0">
            <a:spAutoFit/>
          </a:bodyPr>
          <a:lstStyle/>
          <a:p>
            <a:r>
              <a:rPr lang="en-US" sz="1200" i="1" dirty="0" smtClean="0">
                <a:solidFill>
                  <a:srgbClr val="FF0000"/>
                </a:solidFill>
              </a:rPr>
              <a:t>push</a:t>
            </a:r>
            <a:endParaRPr lang="en-US" sz="1200" i="1" dirty="0">
              <a:solidFill>
                <a:srgbClr val="FF0000"/>
              </a:solidFill>
            </a:endParaRPr>
          </a:p>
        </p:txBody>
      </p:sp>
      <p:sp>
        <p:nvSpPr>
          <p:cNvPr id="258" name="TextBox 257"/>
          <p:cNvSpPr txBox="1"/>
          <p:nvPr/>
        </p:nvSpPr>
        <p:spPr>
          <a:xfrm>
            <a:off x="10995630" y="6055248"/>
            <a:ext cx="874187" cy="261610"/>
          </a:xfrm>
          <a:prstGeom prst="rect">
            <a:avLst/>
          </a:prstGeom>
          <a:noFill/>
        </p:spPr>
        <p:txBody>
          <a:bodyPr wrap="square" rtlCol="0">
            <a:spAutoFit/>
          </a:bodyPr>
          <a:lstStyle/>
          <a:p>
            <a:r>
              <a:rPr lang="en-US" sz="1100" dirty="0" smtClean="0"/>
              <a:t>project</a:t>
            </a:r>
          </a:p>
        </p:txBody>
      </p:sp>
      <p:sp>
        <p:nvSpPr>
          <p:cNvPr id="259" name="Rectangle 258"/>
          <p:cNvSpPr/>
          <p:nvPr/>
        </p:nvSpPr>
        <p:spPr>
          <a:xfrm>
            <a:off x="4312921" y="5664176"/>
            <a:ext cx="4119775" cy="261610"/>
          </a:xfrm>
          <a:prstGeom prst="rect">
            <a:avLst/>
          </a:prstGeom>
          <a:solidFill>
            <a:schemeClr val="tx1">
              <a:lumMod val="95000"/>
              <a:lumOff val="5000"/>
            </a:schemeClr>
          </a:solidFill>
        </p:spPr>
        <p:txBody>
          <a:bodyPr wrap="square">
            <a:spAutoFit/>
          </a:bodyPr>
          <a:lstStyle/>
          <a:p>
            <a:r>
              <a:rPr lang="en-US" sz="1100" dirty="0" smtClean="0">
                <a:solidFill>
                  <a:schemeClr val="bg2"/>
                </a:solidFill>
              </a:rPr>
              <a:t>&gt;&gt; </a:t>
            </a:r>
            <a:r>
              <a:rPr lang="en-US" sz="1100" dirty="0" err="1">
                <a:solidFill>
                  <a:schemeClr val="bg2"/>
                </a:solidFill>
              </a:rPr>
              <a:t>git</a:t>
            </a:r>
            <a:r>
              <a:rPr lang="en-US" sz="1100" dirty="0">
                <a:solidFill>
                  <a:schemeClr val="bg2"/>
                </a:solidFill>
              </a:rPr>
              <a:t> </a:t>
            </a:r>
            <a:r>
              <a:rPr lang="en-US" sz="1100" dirty="0" smtClean="0">
                <a:solidFill>
                  <a:schemeClr val="bg2"/>
                </a:solidFill>
              </a:rPr>
              <a:t>push origin master</a:t>
            </a:r>
          </a:p>
        </p:txBody>
      </p:sp>
      <p:sp>
        <p:nvSpPr>
          <p:cNvPr id="266" name="Rectangle 265"/>
          <p:cNvSpPr/>
          <p:nvPr/>
        </p:nvSpPr>
        <p:spPr>
          <a:xfrm>
            <a:off x="4303356" y="6177316"/>
            <a:ext cx="4119775" cy="600164"/>
          </a:xfrm>
          <a:prstGeom prst="rect">
            <a:avLst/>
          </a:prstGeom>
          <a:solidFill>
            <a:schemeClr val="tx1">
              <a:lumMod val="95000"/>
              <a:lumOff val="5000"/>
            </a:schemeClr>
          </a:solidFill>
        </p:spPr>
        <p:txBody>
          <a:bodyPr wrap="square">
            <a:spAutoFit/>
          </a:bodyPr>
          <a:lstStyle/>
          <a:p>
            <a:r>
              <a:rPr lang="en-US" sz="1100" dirty="0">
                <a:solidFill>
                  <a:schemeClr val="bg2"/>
                </a:solidFill>
              </a:rPr>
              <a:t>&gt;&gt; </a:t>
            </a:r>
            <a:r>
              <a:rPr lang="en-US" sz="1100" dirty="0" err="1">
                <a:solidFill>
                  <a:schemeClr val="bg2"/>
                </a:solidFill>
              </a:rPr>
              <a:t>git</a:t>
            </a:r>
            <a:r>
              <a:rPr lang="en-US" sz="1100" dirty="0">
                <a:solidFill>
                  <a:schemeClr val="bg2"/>
                </a:solidFill>
              </a:rPr>
              <a:t> request-pull </a:t>
            </a:r>
            <a:r>
              <a:rPr lang="en-US" sz="1100" dirty="0" smtClean="0">
                <a:solidFill>
                  <a:schemeClr val="bg2"/>
                </a:solidFill>
              </a:rPr>
              <a:t>bigProjectv1.0 \ https://github.com/user/project master \ </a:t>
            </a:r>
          </a:p>
          <a:p>
            <a:r>
              <a:rPr lang="en-US" sz="1100" dirty="0" smtClean="0">
                <a:solidFill>
                  <a:schemeClr val="bg2"/>
                </a:solidFill>
              </a:rPr>
              <a:t>&gt; pullrequest.txt</a:t>
            </a:r>
          </a:p>
        </p:txBody>
      </p:sp>
      <p:sp>
        <p:nvSpPr>
          <p:cNvPr id="39" name="TextBox 38"/>
          <p:cNvSpPr txBox="1"/>
          <p:nvPr/>
        </p:nvSpPr>
        <p:spPr>
          <a:xfrm>
            <a:off x="7828102" y="7299743"/>
            <a:ext cx="3444018" cy="369332"/>
          </a:xfrm>
          <a:prstGeom prst="rect">
            <a:avLst/>
          </a:prstGeom>
          <a:noFill/>
        </p:spPr>
        <p:txBody>
          <a:bodyPr wrap="square" rtlCol="0">
            <a:spAutoFit/>
          </a:bodyPr>
          <a:lstStyle/>
          <a:p>
            <a:r>
              <a:rPr lang="en-US" dirty="0" smtClean="0">
                <a:latin typeface="+mj-lt"/>
              </a:rPr>
              <a:t>More Resources</a:t>
            </a:r>
            <a:endParaRPr lang="en-US" dirty="0">
              <a:latin typeface="+mj-lt"/>
            </a:endParaRPr>
          </a:p>
        </p:txBody>
      </p:sp>
      <p:sp>
        <p:nvSpPr>
          <p:cNvPr id="43" name="Rectangle 42"/>
          <p:cNvSpPr/>
          <p:nvPr/>
        </p:nvSpPr>
        <p:spPr>
          <a:xfrm>
            <a:off x="7828102" y="7713471"/>
            <a:ext cx="4678224" cy="1277273"/>
          </a:xfrm>
          <a:prstGeom prst="rect">
            <a:avLst/>
          </a:prstGeom>
        </p:spPr>
        <p:txBody>
          <a:bodyPr wrap="square" numCol="2">
            <a:spAutoFit/>
          </a:bodyPr>
          <a:lstStyle/>
          <a:p>
            <a:r>
              <a:rPr lang="en-US" sz="1100" b="1" dirty="0" smtClean="0"/>
              <a:t>Code hosting &amp; collaboration</a:t>
            </a:r>
            <a:r>
              <a:rPr lang="en-US" sz="1100" dirty="0" smtClean="0"/>
              <a:t/>
            </a:r>
            <a:br>
              <a:rPr lang="en-US" sz="1100" dirty="0" smtClean="0"/>
            </a:br>
            <a:r>
              <a:rPr lang="en-US" sz="1100" dirty="0" smtClean="0"/>
              <a:t>github.com</a:t>
            </a:r>
          </a:p>
          <a:p>
            <a:r>
              <a:rPr lang="en-US" sz="1100" dirty="0" smtClean="0"/>
              <a:t>bitbucket.org</a:t>
            </a:r>
          </a:p>
          <a:p>
            <a:endParaRPr lang="en-US" sz="1100" dirty="0" smtClean="0"/>
          </a:p>
          <a:p>
            <a:r>
              <a:rPr lang="en-US" sz="1100" b="1" dirty="0" smtClean="0"/>
              <a:t>Tutorials &amp; </a:t>
            </a:r>
            <a:r>
              <a:rPr lang="en-US" sz="1100" b="1" dirty="0" err="1" smtClean="0"/>
              <a:t>cheatsheets</a:t>
            </a:r>
            <a:endParaRPr lang="en-US" sz="1100" b="1" dirty="0"/>
          </a:p>
          <a:p>
            <a:r>
              <a:rPr lang="en-US" sz="1100" dirty="0" smtClean="0"/>
              <a:t>atlassian.com/</a:t>
            </a:r>
            <a:r>
              <a:rPr lang="en-US" sz="1100" dirty="0" err="1" smtClean="0"/>
              <a:t>git</a:t>
            </a:r>
            <a:endParaRPr lang="en-US" sz="1100" dirty="0" smtClean="0"/>
          </a:p>
          <a:p>
            <a:endParaRPr lang="en-US" sz="1100" dirty="0" smtClean="0"/>
          </a:p>
          <a:p>
            <a:r>
              <a:rPr lang="en-US" sz="1100" b="1" dirty="0" smtClean="0"/>
              <a:t>Official documentation</a:t>
            </a:r>
          </a:p>
          <a:p>
            <a:r>
              <a:rPr lang="en-US" sz="1100" dirty="0" smtClean="0"/>
              <a:t>git-scm.com/doc</a:t>
            </a:r>
            <a:endParaRPr lang="en-US" sz="1100" dirty="0"/>
          </a:p>
          <a:p>
            <a:endParaRPr lang="en-US" sz="1100" dirty="0"/>
          </a:p>
          <a:p>
            <a:endParaRPr lang="en-US" sz="1100" dirty="0" smtClean="0"/>
          </a:p>
          <a:p>
            <a:endParaRPr lang="en-US" sz="1100" dirty="0"/>
          </a:p>
          <a:p>
            <a:endParaRPr lang="en-US" sz="1100" dirty="0" smtClean="0"/>
          </a:p>
          <a:p>
            <a:endParaRPr lang="en-US" sz="1100" dirty="0"/>
          </a:p>
        </p:txBody>
      </p:sp>
    </p:spTree>
    <p:extLst>
      <p:ext uri="{BB962C8B-B14F-4D97-AF65-F5344CB8AC3E}">
        <p14:creationId xmlns:p14="http://schemas.microsoft.com/office/powerpoint/2010/main" val="1113627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osterboard">
      <a:majorFont>
        <a:latin typeface="xkcd"/>
        <a:ea typeface=""/>
        <a:cs typeface=""/>
      </a:majorFont>
      <a:minorFont>
        <a:latin typeface="Fantasque Sans Mon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1487</TotalTime>
  <Words>746</Words>
  <Application>Microsoft Office PowerPoint</Application>
  <PresentationFormat>Ledger Paper (11x17 in)</PresentationFormat>
  <Paragraphs>146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xkcd</vt:lpstr>
      <vt:lpstr>Fantasque Sans Mono</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K</dc:creator>
  <cp:lastModifiedBy>Alex K</cp:lastModifiedBy>
  <cp:revision>75</cp:revision>
  <dcterms:created xsi:type="dcterms:W3CDTF">2014-12-06T02:25:29Z</dcterms:created>
  <dcterms:modified xsi:type="dcterms:W3CDTF">2014-12-07T04:37:50Z</dcterms:modified>
</cp:coreProperties>
</file>